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27"/>
  </p:notesMasterIdLst>
  <p:sldIdLst>
    <p:sldId id="2561" r:id="rId6"/>
    <p:sldId id="2562" r:id="rId7"/>
    <p:sldId id="2579" r:id="rId8"/>
    <p:sldId id="2580" r:id="rId9"/>
    <p:sldId id="2566" r:id="rId10"/>
    <p:sldId id="2563" r:id="rId11"/>
    <p:sldId id="2564" r:id="rId12"/>
    <p:sldId id="2565" r:id="rId13"/>
    <p:sldId id="2581" r:id="rId14"/>
    <p:sldId id="2567" r:id="rId15"/>
    <p:sldId id="2568" r:id="rId16"/>
    <p:sldId id="2569" r:id="rId17"/>
    <p:sldId id="2571" r:id="rId18"/>
    <p:sldId id="2572" r:id="rId19"/>
    <p:sldId id="2573" r:id="rId20"/>
    <p:sldId id="2570" r:id="rId21"/>
    <p:sldId id="2578" r:id="rId22"/>
    <p:sldId id="2574" r:id="rId23"/>
    <p:sldId id="2575" r:id="rId24"/>
    <p:sldId id="2577" r:id="rId25"/>
    <p:sldId id="25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linical Supply Chain Modeling and Optimization" id="{3D7B28B4-1573-4A43-8E1D-ABD05BE1EA8D}">
          <p14:sldIdLst>
            <p14:sldId id="2561"/>
            <p14:sldId id="2562"/>
          </p14:sldIdLst>
        </p14:section>
        <p14:section name="3 Stages of Clinical Supply Chain" id="{3DC3BB1A-FD5F-4DB4-8CE1-5C34F116644E}">
          <p14:sldIdLst>
            <p14:sldId id="2579"/>
            <p14:sldId id="2580"/>
            <p14:sldId id="2566"/>
          </p14:sldIdLst>
        </p14:section>
        <p14:section name="Optimization Goals in Clinical Supply Chain" id="{02B6C7F8-8CCB-4CE5-A2E8-0B1B14B40555}">
          <p14:sldIdLst>
            <p14:sldId id="2563"/>
            <p14:sldId id="2564"/>
            <p14:sldId id="2565"/>
            <p14:sldId id="2581"/>
          </p14:sldIdLst>
        </p14:section>
        <p14:section name="Key Constraints in Supply Chain Modeling" id="{921595A3-40EE-4CA8-BB8D-C2F94AB289FF}">
          <p14:sldIdLst>
            <p14:sldId id="2567"/>
            <p14:sldId id="2568"/>
            <p14:sldId id="2569"/>
            <p14:sldId id="2571"/>
            <p14:sldId id="2572"/>
            <p14:sldId id="2573"/>
            <p14:sldId id="2570"/>
          </p14:sldIdLst>
        </p14:section>
        <p14:section name="Conclusion" id="{50CED72E-6777-4E48-8936-7B684A3D7C22}">
          <p14:sldIdLst>
            <p14:sldId id="2578"/>
            <p14:sldId id="2574"/>
            <p14:sldId id="2575"/>
            <p14:sldId id="2577"/>
            <p14:sldId id="2576"/>
          </p14:sldIdLst>
        </p14:section>
        <p14:section name="Conclusion" id="{758AF228-086A-4C4A-B524-B42FA10326BA}">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varScale="1">
        <p:scale>
          <a:sx n="108" d="100"/>
          <a:sy n="108" d="100"/>
        </p:scale>
        <p:origin x="106" y="51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6/11/relationships/changesInfo" Target="changesInfos/changesInfo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30" Type="http://schemas.openxmlformats.org/officeDocument/2006/relationships/theme" Target="theme/theme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leoudis, Christi" userId="e3ac0c32-5bd1-49d1-b7b3-fb6ec094cccd" providerId="ADAL" clId="{2B6F5BB7-7F87-4AE7-90A1-EB414595E381}"/>
    <pc:docChg chg="undo custSel addSld delSld modSld sldOrd modSection">
      <pc:chgData name="Kleoudis, Christi" userId="e3ac0c32-5bd1-49d1-b7b3-fb6ec094cccd" providerId="ADAL" clId="{2B6F5BB7-7F87-4AE7-90A1-EB414595E381}" dt="2025-11-20T22:01:52.577" v="2675" actId="14100"/>
      <pc:docMkLst>
        <pc:docMk/>
      </pc:docMkLst>
      <pc:sldChg chg="modSp mod modAnim">
        <pc:chgData name="Kleoudis, Christi" userId="e3ac0c32-5bd1-49d1-b7b3-fb6ec094cccd" providerId="ADAL" clId="{2B6F5BB7-7F87-4AE7-90A1-EB414595E381}" dt="2025-11-20T22:01:25.397" v="2672" actId="113"/>
        <pc:sldMkLst>
          <pc:docMk/>
          <pc:sldMk cId="538230335" sldId="2561"/>
        </pc:sldMkLst>
        <pc:spChg chg="mod">
          <ac:chgData name="Kleoudis, Christi" userId="e3ac0c32-5bd1-49d1-b7b3-fb6ec094cccd" providerId="ADAL" clId="{2B6F5BB7-7F87-4AE7-90A1-EB414595E381}" dt="2025-11-20T22:01:25.397" v="2672" actId="113"/>
          <ac:spMkLst>
            <pc:docMk/>
            <pc:sldMk cId="538230335" sldId="2561"/>
            <ac:spMk id="3" creationId="{2F962683-07E2-672E-6E10-9FE968275739}"/>
          </ac:spMkLst>
        </pc:spChg>
      </pc:sldChg>
      <pc:sldChg chg="modSp mod">
        <pc:chgData name="Kleoudis, Christi" userId="e3ac0c32-5bd1-49d1-b7b3-fb6ec094cccd" providerId="ADAL" clId="{2B6F5BB7-7F87-4AE7-90A1-EB414595E381}" dt="2025-11-20T22:01:52.577" v="2675" actId="14100"/>
        <pc:sldMkLst>
          <pc:docMk/>
          <pc:sldMk cId="3969507906" sldId="2562"/>
        </pc:sldMkLst>
        <pc:spChg chg="mod">
          <ac:chgData name="Kleoudis, Christi" userId="e3ac0c32-5bd1-49d1-b7b3-fb6ec094cccd" providerId="ADAL" clId="{2B6F5BB7-7F87-4AE7-90A1-EB414595E381}" dt="2025-11-20T22:01:52.577" v="2675" actId="14100"/>
          <ac:spMkLst>
            <pc:docMk/>
            <pc:sldMk cId="3969507906" sldId="2562"/>
            <ac:spMk id="3" creationId="{FA4D8A59-A912-46F5-0E7F-C9CB83877267}"/>
          </ac:spMkLst>
        </pc:spChg>
      </pc:sldChg>
      <pc:sldChg chg="modSp mod">
        <pc:chgData name="Kleoudis, Christi" userId="e3ac0c32-5bd1-49d1-b7b3-fb6ec094cccd" providerId="ADAL" clId="{2B6F5BB7-7F87-4AE7-90A1-EB414595E381}" dt="2025-11-20T21:39:43.777" v="2310" actId="403"/>
        <pc:sldMkLst>
          <pc:docMk/>
          <pc:sldMk cId="3024151054" sldId="2564"/>
        </pc:sldMkLst>
        <pc:spChg chg="mod">
          <ac:chgData name="Kleoudis, Christi" userId="e3ac0c32-5bd1-49d1-b7b3-fb6ec094cccd" providerId="ADAL" clId="{2B6F5BB7-7F87-4AE7-90A1-EB414595E381}" dt="2025-11-20T21:39:34.244" v="2307" actId="14100"/>
          <ac:spMkLst>
            <pc:docMk/>
            <pc:sldMk cId="3024151054" sldId="2564"/>
            <ac:spMk id="2" creationId="{A4C0E5B9-D7A5-C8D7-8772-EF6222ABD0A5}"/>
          </ac:spMkLst>
        </pc:spChg>
        <pc:spChg chg="mod">
          <ac:chgData name="Kleoudis, Christi" userId="e3ac0c32-5bd1-49d1-b7b3-fb6ec094cccd" providerId="ADAL" clId="{2B6F5BB7-7F87-4AE7-90A1-EB414595E381}" dt="2025-11-20T21:39:43.777" v="2310" actId="403"/>
          <ac:spMkLst>
            <pc:docMk/>
            <pc:sldMk cId="3024151054" sldId="2564"/>
            <ac:spMk id="5" creationId="{6F1999EE-19D6-41A7-9824-5FF53C45E5AD}"/>
          </ac:spMkLst>
        </pc:spChg>
      </pc:sldChg>
      <pc:sldChg chg="modSp mod">
        <pc:chgData name="Kleoudis, Christi" userId="e3ac0c32-5bd1-49d1-b7b3-fb6ec094cccd" providerId="ADAL" clId="{2B6F5BB7-7F87-4AE7-90A1-EB414595E381}" dt="2025-11-20T21:37:30.676" v="2287" actId="6549"/>
        <pc:sldMkLst>
          <pc:docMk/>
          <pc:sldMk cId="2225243870" sldId="2565"/>
        </pc:sldMkLst>
        <pc:spChg chg="mod">
          <ac:chgData name="Kleoudis, Christi" userId="e3ac0c32-5bd1-49d1-b7b3-fb6ec094cccd" providerId="ADAL" clId="{2B6F5BB7-7F87-4AE7-90A1-EB414595E381}" dt="2025-11-20T21:36:36.165" v="2262" actId="14100"/>
          <ac:spMkLst>
            <pc:docMk/>
            <pc:sldMk cId="2225243870" sldId="2565"/>
            <ac:spMk id="2" creationId="{95330266-951C-312F-1148-157D23A39BB6}"/>
          </ac:spMkLst>
        </pc:spChg>
        <pc:spChg chg="mod">
          <ac:chgData name="Kleoudis, Christi" userId="e3ac0c32-5bd1-49d1-b7b3-fb6ec094cccd" providerId="ADAL" clId="{2B6F5BB7-7F87-4AE7-90A1-EB414595E381}" dt="2025-11-20T21:37:30.676" v="2287" actId="6549"/>
          <ac:spMkLst>
            <pc:docMk/>
            <pc:sldMk cId="2225243870" sldId="2565"/>
            <ac:spMk id="5" creationId="{C239C17F-EA09-4EEE-8A3E-A22FE56AE21F}"/>
          </ac:spMkLst>
        </pc:spChg>
      </pc:sldChg>
      <pc:sldChg chg="modSp mod">
        <pc:chgData name="Kleoudis, Christi" userId="e3ac0c32-5bd1-49d1-b7b3-fb6ec094cccd" providerId="ADAL" clId="{2B6F5BB7-7F87-4AE7-90A1-EB414595E381}" dt="2025-11-20T21:17:13.744" v="1677" actId="403"/>
        <pc:sldMkLst>
          <pc:docMk/>
          <pc:sldMk cId="1948124297" sldId="2566"/>
        </pc:sldMkLst>
        <pc:spChg chg="mod">
          <ac:chgData name="Kleoudis, Christi" userId="e3ac0c32-5bd1-49d1-b7b3-fb6ec094cccd" providerId="ADAL" clId="{2B6F5BB7-7F87-4AE7-90A1-EB414595E381}" dt="2025-11-20T21:16:28.577" v="1667" actId="20577"/>
          <ac:spMkLst>
            <pc:docMk/>
            <pc:sldMk cId="1948124297" sldId="2566"/>
            <ac:spMk id="2" creationId="{D7A89578-CF55-FDFC-3FB5-66EBED12161D}"/>
          </ac:spMkLst>
        </pc:spChg>
        <pc:spChg chg="mod">
          <ac:chgData name="Kleoudis, Christi" userId="e3ac0c32-5bd1-49d1-b7b3-fb6ec094cccd" providerId="ADAL" clId="{2B6F5BB7-7F87-4AE7-90A1-EB414595E381}" dt="2025-11-20T21:17:13.744" v="1677" actId="403"/>
          <ac:spMkLst>
            <pc:docMk/>
            <pc:sldMk cId="1948124297" sldId="2566"/>
            <ac:spMk id="5" creationId="{1BCED431-B723-4FA9-93E0-C886E07DDC3F}"/>
          </ac:spMkLst>
        </pc:spChg>
      </pc:sldChg>
      <pc:sldChg chg="modSp mod">
        <pc:chgData name="Kleoudis, Christi" userId="e3ac0c32-5bd1-49d1-b7b3-fb6ec094cccd" providerId="ADAL" clId="{2B6F5BB7-7F87-4AE7-90A1-EB414595E381}" dt="2025-11-20T21:52:25.686" v="2492" actId="948"/>
        <pc:sldMkLst>
          <pc:docMk/>
          <pc:sldMk cId="3808511848" sldId="2568"/>
        </pc:sldMkLst>
        <pc:spChg chg="mod">
          <ac:chgData name="Kleoudis, Christi" userId="e3ac0c32-5bd1-49d1-b7b3-fb6ec094cccd" providerId="ADAL" clId="{2B6F5BB7-7F87-4AE7-90A1-EB414595E381}" dt="2025-11-20T21:52:25.686" v="2492" actId="948"/>
          <ac:spMkLst>
            <pc:docMk/>
            <pc:sldMk cId="3808511848" sldId="2568"/>
            <ac:spMk id="2" creationId="{F58E1682-0F89-8766-F5F6-86C473EC0997}"/>
          </ac:spMkLst>
        </pc:spChg>
        <pc:spChg chg="mod">
          <ac:chgData name="Kleoudis, Christi" userId="e3ac0c32-5bd1-49d1-b7b3-fb6ec094cccd" providerId="ADAL" clId="{2B6F5BB7-7F87-4AE7-90A1-EB414595E381}" dt="2025-11-20T21:51:08.985" v="2447"/>
          <ac:spMkLst>
            <pc:docMk/>
            <pc:sldMk cId="3808511848" sldId="2568"/>
            <ac:spMk id="5" creationId="{4433BE30-E56F-473F-B048-9898826C79B3}"/>
          </ac:spMkLst>
        </pc:spChg>
        <pc:picChg chg="mod">
          <ac:chgData name="Kleoudis, Christi" userId="e3ac0c32-5bd1-49d1-b7b3-fb6ec094cccd" providerId="ADAL" clId="{2B6F5BB7-7F87-4AE7-90A1-EB414595E381}" dt="2025-11-20T21:48:22.400" v="2435" actId="1076"/>
          <ac:picMkLst>
            <pc:docMk/>
            <pc:sldMk cId="3808511848" sldId="2568"/>
            <ac:picMk id="4" creationId="{7DA2E138-BA79-4EEE-9C85-EF3BD9CB4FC5}"/>
          </ac:picMkLst>
        </pc:picChg>
      </pc:sldChg>
      <pc:sldChg chg="modSp mod">
        <pc:chgData name="Kleoudis, Christi" userId="e3ac0c32-5bd1-49d1-b7b3-fb6ec094cccd" providerId="ADAL" clId="{2B6F5BB7-7F87-4AE7-90A1-EB414595E381}" dt="2025-11-20T21:55:32.449" v="2513" actId="6549"/>
        <pc:sldMkLst>
          <pc:docMk/>
          <pc:sldMk cId="3749768765" sldId="2569"/>
        </pc:sldMkLst>
        <pc:spChg chg="mod">
          <ac:chgData name="Kleoudis, Christi" userId="e3ac0c32-5bd1-49d1-b7b3-fb6ec094cccd" providerId="ADAL" clId="{2B6F5BB7-7F87-4AE7-90A1-EB414595E381}" dt="2025-11-20T21:52:51.953" v="2504" actId="20577"/>
          <ac:spMkLst>
            <pc:docMk/>
            <pc:sldMk cId="3749768765" sldId="2569"/>
            <ac:spMk id="2" creationId="{70741DC3-D5A7-2F1D-DFD0-2C2767AD3333}"/>
          </ac:spMkLst>
        </pc:spChg>
        <pc:spChg chg="mod">
          <ac:chgData name="Kleoudis, Christi" userId="e3ac0c32-5bd1-49d1-b7b3-fb6ec094cccd" providerId="ADAL" clId="{2B6F5BB7-7F87-4AE7-90A1-EB414595E381}" dt="2025-11-20T21:55:32.449" v="2513" actId="6549"/>
          <ac:spMkLst>
            <pc:docMk/>
            <pc:sldMk cId="3749768765" sldId="2569"/>
            <ac:spMk id="5" creationId="{31BAD575-338E-4C81-863E-5BE4C90361D2}"/>
          </ac:spMkLst>
        </pc:spChg>
      </pc:sldChg>
      <pc:sldChg chg="modSp mod ord">
        <pc:chgData name="Kleoudis, Christi" userId="e3ac0c32-5bd1-49d1-b7b3-fb6ec094cccd" providerId="ADAL" clId="{2B6F5BB7-7F87-4AE7-90A1-EB414595E381}" dt="2025-11-20T21:48:59.970" v="2440"/>
        <pc:sldMkLst>
          <pc:docMk/>
          <pc:sldMk cId="3415000045" sldId="2570"/>
        </pc:sldMkLst>
        <pc:spChg chg="mod">
          <ac:chgData name="Kleoudis, Christi" userId="e3ac0c32-5bd1-49d1-b7b3-fb6ec094cccd" providerId="ADAL" clId="{2B6F5BB7-7F87-4AE7-90A1-EB414595E381}" dt="2025-11-20T21:05:55.256" v="1091" actId="20577"/>
          <ac:spMkLst>
            <pc:docMk/>
            <pc:sldMk cId="3415000045" sldId="2570"/>
            <ac:spMk id="2" creationId="{11CB8777-EE1D-688E-8ECB-F40A6FF2C0A2}"/>
          </ac:spMkLst>
        </pc:spChg>
        <pc:spChg chg="mod">
          <ac:chgData name="Kleoudis, Christi" userId="e3ac0c32-5bd1-49d1-b7b3-fb6ec094cccd" providerId="ADAL" clId="{2B6F5BB7-7F87-4AE7-90A1-EB414595E381}" dt="2025-11-20T21:04:52.151" v="1085" actId="20577"/>
          <ac:spMkLst>
            <pc:docMk/>
            <pc:sldMk cId="3415000045" sldId="2570"/>
            <ac:spMk id="5" creationId="{875198A3-0241-4F50-8A23-1C3B976A8CF8}"/>
          </ac:spMkLst>
        </pc:spChg>
      </pc:sldChg>
      <pc:sldChg chg="modSp mod ord">
        <pc:chgData name="Kleoudis, Christi" userId="e3ac0c32-5bd1-49d1-b7b3-fb6ec094cccd" providerId="ADAL" clId="{2B6F5BB7-7F87-4AE7-90A1-EB414595E381}" dt="2025-11-20T21:48:49.700" v="2438"/>
        <pc:sldMkLst>
          <pc:docMk/>
          <pc:sldMk cId="1714153187" sldId="2571"/>
        </pc:sldMkLst>
        <pc:spChg chg="mod">
          <ac:chgData name="Kleoudis, Christi" userId="e3ac0c32-5bd1-49d1-b7b3-fb6ec094cccd" providerId="ADAL" clId="{2B6F5BB7-7F87-4AE7-90A1-EB414595E381}" dt="2025-11-20T21:47:09.358" v="2400" actId="14100"/>
          <ac:spMkLst>
            <pc:docMk/>
            <pc:sldMk cId="1714153187" sldId="2571"/>
            <ac:spMk id="2" creationId="{71AC3F5C-D7A5-DE1B-7E09-F309B5BAB1A1}"/>
          </ac:spMkLst>
        </pc:spChg>
        <pc:spChg chg="mod">
          <ac:chgData name="Kleoudis, Christi" userId="e3ac0c32-5bd1-49d1-b7b3-fb6ec094cccd" providerId="ADAL" clId="{2B6F5BB7-7F87-4AE7-90A1-EB414595E381}" dt="2025-11-20T21:46:59.681" v="2398" actId="6549"/>
          <ac:spMkLst>
            <pc:docMk/>
            <pc:sldMk cId="1714153187" sldId="2571"/>
            <ac:spMk id="5" creationId="{1B13D116-66D0-48FF-82DF-AEA996386BB4}"/>
          </ac:spMkLst>
        </pc:spChg>
      </pc:sldChg>
      <pc:sldChg chg="modSp mod">
        <pc:chgData name="Kleoudis, Christi" userId="e3ac0c32-5bd1-49d1-b7b3-fb6ec094cccd" providerId="ADAL" clId="{2B6F5BB7-7F87-4AE7-90A1-EB414595E381}" dt="2025-11-20T21:53:09.175" v="2507" actId="14100"/>
        <pc:sldMkLst>
          <pc:docMk/>
          <pc:sldMk cId="3361688267" sldId="2572"/>
        </pc:sldMkLst>
        <pc:spChg chg="mod">
          <ac:chgData name="Kleoudis, Christi" userId="e3ac0c32-5bd1-49d1-b7b3-fb6ec094cccd" providerId="ADAL" clId="{2B6F5BB7-7F87-4AE7-90A1-EB414595E381}" dt="2025-11-20T21:53:09.175" v="2507" actId="14100"/>
          <ac:spMkLst>
            <pc:docMk/>
            <pc:sldMk cId="3361688267" sldId="2572"/>
            <ac:spMk id="2" creationId="{4BFFBF0F-B80C-9DB0-4087-75CBB0700DBE}"/>
          </ac:spMkLst>
        </pc:spChg>
        <pc:spChg chg="mod">
          <ac:chgData name="Kleoudis, Christi" userId="e3ac0c32-5bd1-49d1-b7b3-fb6ec094cccd" providerId="ADAL" clId="{2B6F5BB7-7F87-4AE7-90A1-EB414595E381}" dt="2025-11-20T21:14:36.574" v="1633" actId="6549"/>
          <ac:spMkLst>
            <pc:docMk/>
            <pc:sldMk cId="3361688267" sldId="2572"/>
            <ac:spMk id="5" creationId="{988B864F-0A4E-4CCB-BFB4-3E4948C50A33}"/>
          </ac:spMkLst>
        </pc:spChg>
      </pc:sldChg>
      <pc:sldChg chg="mod modShow">
        <pc:chgData name="Kleoudis, Christi" userId="e3ac0c32-5bd1-49d1-b7b3-fb6ec094cccd" providerId="ADAL" clId="{2B6F5BB7-7F87-4AE7-90A1-EB414595E381}" dt="2025-11-20T21:56:02.829" v="2515" actId="729"/>
        <pc:sldMkLst>
          <pc:docMk/>
          <pc:sldMk cId="2945937939" sldId="2574"/>
        </pc:sldMkLst>
      </pc:sldChg>
      <pc:sldChg chg="modSp mod modShow">
        <pc:chgData name="Kleoudis, Christi" userId="e3ac0c32-5bd1-49d1-b7b3-fb6ec094cccd" providerId="ADAL" clId="{2B6F5BB7-7F87-4AE7-90A1-EB414595E381}" dt="2025-11-20T21:54:35.254" v="2508" actId="729"/>
        <pc:sldMkLst>
          <pc:docMk/>
          <pc:sldMk cId="1685066059" sldId="2575"/>
        </pc:sldMkLst>
        <pc:spChg chg="mod">
          <ac:chgData name="Kleoudis, Christi" userId="e3ac0c32-5bd1-49d1-b7b3-fb6ec094cccd" providerId="ADAL" clId="{2B6F5BB7-7F87-4AE7-90A1-EB414595E381}" dt="2025-11-20T21:49:31.006" v="2441" actId="14100"/>
          <ac:spMkLst>
            <pc:docMk/>
            <pc:sldMk cId="1685066059" sldId="2575"/>
            <ac:spMk id="5" creationId="{21045F87-8AD0-4D4B-8D13-E2FFA3834B37}"/>
          </ac:spMkLst>
        </pc:spChg>
      </pc:sldChg>
      <pc:sldChg chg="mod modShow">
        <pc:chgData name="Kleoudis, Christi" userId="e3ac0c32-5bd1-49d1-b7b3-fb6ec094cccd" providerId="ADAL" clId="{2B6F5BB7-7F87-4AE7-90A1-EB414595E381}" dt="2025-11-20T21:54:42.794" v="2509" actId="729"/>
        <pc:sldMkLst>
          <pc:docMk/>
          <pc:sldMk cId="4097179774" sldId="2576"/>
        </pc:sldMkLst>
      </pc:sldChg>
      <pc:sldChg chg="modSp mod ord modShow">
        <pc:chgData name="Kleoudis, Christi" userId="e3ac0c32-5bd1-49d1-b7b3-fb6ec094cccd" providerId="ADAL" clId="{2B6F5BB7-7F87-4AE7-90A1-EB414595E381}" dt="2025-11-20T21:55:52.827" v="2514" actId="729"/>
        <pc:sldMkLst>
          <pc:docMk/>
          <pc:sldMk cId="837104963" sldId="2577"/>
        </pc:sldMkLst>
        <pc:spChg chg="mod">
          <ac:chgData name="Kleoudis, Christi" userId="e3ac0c32-5bd1-49d1-b7b3-fb6ec094cccd" providerId="ADAL" clId="{2B6F5BB7-7F87-4AE7-90A1-EB414595E381}" dt="2025-11-20T21:20:41.359" v="1755" actId="6549"/>
          <ac:spMkLst>
            <pc:docMk/>
            <pc:sldMk cId="837104963" sldId="2577"/>
            <ac:spMk id="2" creationId="{2C608A6C-63A7-DCFB-E45C-0AB2FA12EC63}"/>
          </ac:spMkLst>
        </pc:spChg>
        <pc:spChg chg="mod">
          <ac:chgData name="Kleoudis, Christi" userId="e3ac0c32-5bd1-49d1-b7b3-fb6ec094cccd" providerId="ADAL" clId="{2B6F5BB7-7F87-4AE7-90A1-EB414595E381}" dt="2025-11-20T21:21:36.427" v="1760" actId="108"/>
          <ac:spMkLst>
            <pc:docMk/>
            <pc:sldMk cId="837104963" sldId="2577"/>
            <ac:spMk id="5" creationId="{46C28B0E-36BC-4195-B32C-886745D2F730}"/>
          </ac:spMkLst>
        </pc:spChg>
      </pc:sldChg>
      <pc:sldChg chg="ord">
        <pc:chgData name="Kleoudis, Christi" userId="e3ac0c32-5bd1-49d1-b7b3-fb6ec094cccd" providerId="ADAL" clId="{2B6F5BB7-7F87-4AE7-90A1-EB414595E381}" dt="2025-11-20T21:56:07.539" v="2517"/>
        <pc:sldMkLst>
          <pc:docMk/>
          <pc:sldMk cId="160771480" sldId="2578"/>
        </pc:sldMkLst>
      </pc:sldChg>
      <pc:sldChg chg="modSp mod">
        <pc:chgData name="Kleoudis, Christi" userId="e3ac0c32-5bd1-49d1-b7b3-fb6ec094cccd" providerId="ADAL" clId="{2B6F5BB7-7F87-4AE7-90A1-EB414595E381}" dt="2025-11-20T21:17:35.156" v="1680" actId="14100"/>
        <pc:sldMkLst>
          <pc:docMk/>
          <pc:sldMk cId="3821332192" sldId="2580"/>
        </pc:sldMkLst>
        <pc:spChg chg="mod">
          <ac:chgData name="Kleoudis, Christi" userId="e3ac0c32-5bd1-49d1-b7b3-fb6ec094cccd" providerId="ADAL" clId="{2B6F5BB7-7F87-4AE7-90A1-EB414595E381}" dt="2025-11-20T21:16:44.243" v="1668" actId="1076"/>
          <ac:spMkLst>
            <pc:docMk/>
            <pc:sldMk cId="3821332192" sldId="2580"/>
            <ac:spMk id="2" creationId="{F2F610F8-D725-F9ED-A494-ED9E16E6F12A}"/>
          </ac:spMkLst>
        </pc:spChg>
        <pc:spChg chg="mod">
          <ac:chgData name="Kleoudis, Christi" userId="e3ac0c32-5bd1-49d1-b7b3-fb6ec094cccd" providerId="ADAL" clId="{2B6F5BB7-7F87-4AE7-90A1-EB414595E381}" dt="2025-11-20T21:17:35.156" v="1680" actId="14100"/>
          <ac:spMkLst>
            <pc:docMk/>
            <pc:sldMk cId="3821332192" sldId="2580"/>
            <ac:spMk id="5" creationId="{AEA1A6E1-A895-E21D-6C56-1FBA2607BBC3}"/>
          </ac:spMkLst>
        </pc:spChg>
      </pc:sldChg>
      <pc:sldChg chg="addSp delSp modSp add mod modClrScheme chgLayout">
        <pc:chgData name="Kleoudis, Christi" userId="e3ac0c32-5bd1-49d1-b7b3-fb6ec094cccd" providerId="ADAL" clId="{2B6F5BB7-7F87-4AE7-90A1-EB414595E381}" dt="2025-11-20T21:39:21.567" v="2306" actId="1076"/>
        <pc:sldMkLst>
          <pc:docMk/>
          <pc:sldMk cId="742447487" sldId="2581"/>
        </pc:sldMkLst>
        <pc:spChg chg="mod">
          <ac:chgData name="Kleoudis, Christi" userId="e3ac0c32-5bd1-49d1-b7b3-fb6ec094cccd" providerId="ADAL" clId="{2B6F5BB7-7F87-4AE7-90A1-EB414595E381}" dt="2025-11-20T21:38:30.397" v="2298" actId="14100"/>
          <ac:spMkLst>
            <pc:docMk/>
            <pc:sldMk cId="742447487" sldId="2581"/>
            <ac:spMk id="2" creationId="{ED91DA9F-6102-BC5D-2154-199B44841BC0}"/>
          </ac:spMkLst>
        </pc:spChg>
        <pc:spChg chg="mod ord">
          <ac:chgData name="Kleoudis, Christi" userId="e3ac0c32-5bd1-49d1-b7b3-fb6ec094cccd" providerId="ADAL" clId="{2B6F5BB7-7F87-4AE7-90A1-EB414595E381}" dt="2025-11-20T21:39:21.567" v="2306" actId="1076"/>
          <ac:spMkLst>
            <pc:docMk/>
            <pc:sldMk cId="742447487" sldId="2581"/>
            <ac:spMk id="5" creationId="{634F6D0F-146A-C3C7-C000-84E333273768}"/>
          </ac:spMkLst>
        </pc:spChg>
        <pc:picChg chg="add mod">
          <ac:chgData name="Kleoudis, Christi" userId="e3ac0c32-5bd1-49d1-b7b3-fb6ec094cccd" providerId="ADAL" clId="{2B6F5BB7-7F87-4AE7-90A1-EB414595E381}" dt="2025-11-20T21:38:51.704" v="2302" actId="14100"/>
          <ac:picMkLst>
            <pc:docMk/>
            <pc:sldMk cId="742447487" sldId="2581"/>
            <ac:picMk id="8" creationId="{6B10676A-AB51-85BC-AAF9-DF4FE2AFB3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12C7FE-0B88-4047-A595-7803E4435274}"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A2186C6F-72A9-4571-B9B4-BE1B354CE49E}">
      <dgm:prSet/>
      <dgm:spPr/>
      <dgm:t>
        <a:bodyPr/>
        <a:lstStyle/>
        <a:p>
          <a:pPr>
            <a:lnSpc>
              <a:spcPct val="100000"/>
            </a:lnSpc>
            <a:defRPr b="1"/>
          </a:pPr>
          <a:r>
            <a:rPr lang="en-US"/>
            <a:t>Understanding Goals</a:t>
          </a:r>
        </a:p>
      </dgm:t>
    </dgm:pt>
    <dgm:pt modelId="{79B2D300-38D3-447A-9710-EEB6E3486C6C}" type="parTrans" cxnId="{016D2684-A2DF-4EB8-914E-88E9DE3FE2E4}">
      <dgm:prSet/>
      <dgm:spPr/>
      <dgm:t>
        <a:bodyPr/>
        <a:lstStyle/>
        <a:p>
          <a:endParaRPr lang="en-US"/>
        </a:p>
      </dgm:t>
    </dgm:pt>
    <dgm:pt modelId="{E3B5FA98-AE43-40F6-8121-F2EF5122A672}" type="sibTrans" cxnId="{016D2684-A2DF-4EB8-914E-88E9DE3FE2E4}">
      <dgm:prSet/>
      <dgm:spPr/>
      <dgm:t>
        <a:bodyPr/>
        <a:lstStyle/>
        <a:p>
          <a:pPr>
            <a:lnSpc>
              <a:spcPct val="100000"/>
            </a:lnSpc>
            <a:defRPr b="1"/>
          </a:pPr>
          <a:endParaRPr lang="en-US"/>
        </a:p>
      </dgm:t>
    </dgm:pt>
    <dgm:pt modelId="{05000775-845E-4444-ABEC-24DF3AE97244}">
      <dgm:prSet/>
      <dgm:spPr/>
      <dgm:t>
        <a:bodyPr/>
        <a:lstStyle/>
        <a:p>
          <a:pPr>
            <a:lnSpc>
              <a:spcPct val="100000"/>
            </a:lnSpc>
          </a:pPr>
          <a:r>
            <a:rPr lang="en-US"/>
            <a:t>A clear understanding of clinical supply chain goals is essential to guide optimization efforts effectively.</a:t>
          </a:r>
        </a:p>
      </dgm:t>
    </dgm:pt>
    <dgm:pt modelId="{A0791FDB-A103-4200-883A-20FB0CA8C659}" type="parTrans" cxnId="{F087DFC0-8F71-43EB-9EF8-4654DCFBF1A4}">
      <dgm:prSet/>
      <dgm:spPr/>
      <dgm:t>
        <a:bodyPr/>
        <a:lstStyle/>
        <a:p>
          <a:endParaRPr lang="en-US"/>
        </a:p>
      </dgm:t>
    </dgm:pt>
    <dgm:pt modelId="{0429821B-B193-4881-9C2D-77E45BBC0475}" type="sibTrans" cxnId="{F087DFC0-8F71-43EB-9EF8-4654DCFBF1A4}">
      <dgm:prSet/>
      <dgm:spPr/>
      <dgm:t>
        <a:bodyPr/>
        <a:lstStyle/>
        <a:p>
          <a:endParaRPr lang="en-US"/>
        </a:p>
      </dgm:t>
    </dgm:pt>
    <dgm:pt modelId="{AF72D744-2362-41D2-A9CC-A9C5AB3B7C09}">
      <dgm:prSet/>
      <dgm:spPr/>
      <dgm:t>
        <a:bodyPr/>
        <a:lstStyle/>
        <a:p>
          <a:pPr>
            <a:lnSpc>
              <a:spcPct val="100000"/>
            </a:lnSpc>
            <a:defRPr b="1"/>
          </a:pPr>
          <a:r>
            <a:rPr lang="en-US"/>
            <a:t>Addressing Constraints</a:t>
          </a:r>
        </a:p>
      </dgm:t>
    </dgm:pt>
    <dgm:pt modelId="{307CA6FD-EA71-44DD-B09A-B0E223E7460D}" type="parTrans" cxnId="{4B2D5964-CEB3-45B6-9423-2343095B83C5}">
      <dgm:prSet/>
      <dgm:spPr/>
      <dgm:t>
        <a:bodyPr/>
        <a:lstStyle/>
        <a:p>
          <a:endParaRPr lang="en-US"/>
        </a:p>
      </dgm:t>
    </dgm:pt>
    <dgm:pt modelId="{AE878E16-E144-4E35-8301-473C86796F17}" type="sibTrans" cxnId="{4B2D5964-CEB3-45B6-9423-2343095B83C5}">
      <dgm:prSet/>
      <dgm:spPr/>
      <dgm:t>
        <a:bodyPr/>
        <a:lstStyle/>
        <a:p>
          <a:pPr>
            <a:lnSpc>
              <a:spcPct val="100000"/>
            </a:lnSpc>
            <a:defRPr b="1"/>
          </a:pPr>
          <a:endParaRPr lang="en-US"/>
        </a:p>
      </dgm:t>
    </dgm:pt>
    <dgm:pt modelId="{7DA0FA5A-7766-43B2-BBBB-DB7C42A642FC}">
      <dgm:prSet/>
      <dgm:spPr/>
      <dgm:t>
        <a:bodyPr/>
        <a:lstStyle/>
        <a:p>
          <a:pPr>
            <a:lnSpc>
              <a:spcPct val="100000"/>
            </a:lnSpc>
          </a:pPr>
          <a:r>
            <a:rPr lang="en-US"/>
            <a:t>Identifying and managing constraints helps streamline operations and overcome supply chain challenges.</a:t>
          </a:r>
        </a:p>
      </dgm:t>
    </dgm:pt>
    <dgm:pt modelId="{9EBBE1C6-2566-4BA0-9502-34196086A0A4}" type="parTrans" cxnId="{0C0E1CFC-A7A1-4D0F-8AD3-EF542813F918}">
      <dgm:prSet/>
      <dgm:spPr/>
      <dgm:t>
        <a:bodyPr/>
        <a:lstStyle/>
        <a:p>
          <a:endParaRPr lang="en-US"/>
        </a:p>
      </dgm:t>
    </dgm:pt>
    <dgm:pt modelId="{B01D311B-82BC-4698-99BD-73E52A151A64}" type="sibTrans" cxnId="{0C0E1CFC-A7A1-4D0F-8AD3-EF542813F918}">
      <dgm:prSet/>
      <dgm:spPr/>
      <dgm:t>
        <a:bodyPr/>
        <a:lstStyle/>
        <a:p>
          <a:endParaRPr lang="en-US"/>
        </a:p>
      </dgm:t>
    </dgm:pt>
    <dgm:pt modelId="{D0D8FE9D-922B-4390-B3FF-0877C50908BC}">
      <dgm:prSet/>
      <dgm:spPr/>
      <dgm:t>
        <a:bodyPr/>
        <a:lstStyle/>
        <a:p>
          <a:pPr>
            <a:lnSpc>
              <a:spcPct val="100000"/>
            </a:lnSpc>
            <a:defRPr b="1"/>
          </a:pPr>
          <a:r>
            <a:rPr lang="en-US"/>
            <a:t>Operational Realities</a:t>
          </a:r>
        </a:p>
      </dgm:t>
    </dgm:pt>
    <dgm:pt modelId="{9A035788-C704-46B0-922A-56A6AE03251F}" type="parTrans" cxnId="{E58613B2-768A-400C-84F0-0809900F908B}">
      <dgm:prSet/>
      <dgm:spPr/>
      <dgm:t>
        <a:bodyPr/>
        <a:lstStyle/>
        <a:p>
          <a:endParaRPr lang="en-US"/>
        </a:p>
      </dgm:t>
    </dgm:pt>
    <dgm:pt modelId="{00285AFE-4556-49DC-BAC8-51DD7A114B46}" type="sibTrans" cxnId="{E58613B2-768A-400C-84F0-0809900F908B}">
      <dgm:prSet/>
      <dgm:spPr/>
      <dgm:t>
        <a:bodyPr/>
        <a:lstStyle/>
        <a:p>
          <a:pPr>
            <a:lnSpc>
              <a:spcPct val="100000"/>
            </a:lnSpc>
            <a:defRPr b="1"/>
          </a:pPr>
          <a:endParaRPr lang="en-US"/>
        </a:p>
      </dgm:t>
    </dgm:pt>
    <dgm:pt modelId="{6C33BA09-5ACF-4769-82BF-1F2C0B844FBD}">
      <dgm:prSet/>
      <dgm:spPr/>
      <dgm:t>
        <a:bodyPr/>
        <a:lstStyle/>
        <a:p>
          <a:pPr>
            <a:lnSpc>
              <a:spcPct val="100000"/>
            </a:lnSpc>
          </a:pPr>
          <a:r>
            <a:rPr lang="en-US"/>
            <a:t>Considering real-world operational factors ensures feasible and sustainable supply chain improvements.</a:t>
          </a:r>
        </a:p>
      </dgm:t>
    </dgm:pt>
    <dgm:pt modelId="{35224DCF-A184-4E9E-BF07-67CE7BF4CD6A}" type="parTrans" cxnId="{D748DD23-FA0F-469E-A410-99F9FCAF85CA}">
      <dgm:prSet/>
      <dgm:spPr/>
      <dgm:t>
        <a:bodyPr/>
        <a:lstStyle/>
        <a:p>
          <a:endParaRPr lang="en-US"/>
        </a:p>
      </dgm:t>
    </dgm:pt>
    <dgm:pt modelId="{0E7100F1-EA87-4FDA-85EF-2C9FA1238530}" type="sibTrans" cxnId="{D748DD23-FA0F-469E-A410-99F9FCAF85CA}">
      <dgm:prSet/>
      <dgm:spPr/>
      <dgm:t>
        <a:bodyPr/>
        <a:lstStyle/>
        <a:p>
          <a:endParaRPr lang="en-US"/>
        </a:p>
      </dgm:t>
    </dgm:pt>
    <dgm:pt modelId="{CE5D2D2E-3D2A-4CAC-BE6D-6F758A93E295}">
      <dgm:prSet/>
      <dgm:spPr/>
      <dgm:t>
        <a:bodyPr/>
        <a:lstStyle/>
        <a:p>
          <a:pPr>
            <a:lnSpc>
              <a:spcPct val="100000"/>
            </a:lnSpc>
            <a:defRPr b="1"/>
          </a:pPr>
          <a:r>
            <a:rPr lang="en-US"/>
            <a:t>Improved Efficiency and Reliability</a:t>
          </a:r>
        </a:p>
      </dgm:t>
    </dgm:pt>
    <dgm:pt modelId="{14402ACB-A1A4-4232-9FAF-98FC3BA658A0}" type="parTrans" cxnId="{95AC57BD-3DAA-4EA3-A0C2-4CD13F04AE1F}">
      <dgm:prSet/>
      <dgm:spPr/>
      <dgm:t>
        <a:bodyPr/>
        <a:lstStyle/>
        <a:p>
          <a:endParaRPr lang="en-US"/>
        </a:p>
      </dgm:t>
    </dgm:pt>
    <dgm:pt modelId="{12C47537-FB9F-4064-8D09-77504CFACFCB}" type="sibTrans" cxnId="{95AC57BD-3DAA-4EA3-A0C2-4CD13F04AE1F}">
      <dgm:prSet/>
      <dgm:spPr/>
      <dgm:t>
        <a:bodyPr/>
        <a:lstStyle/>
        <a:p>
          <a:endParaRPr lang="en-US"/>
        </a:p>
      </dgm:t>
    </dgm:pt>
    <dgm:pt modelId="{33BCE226-45A2-42FE-84F4-700E13EDDB0B}">
      <dgm:prSet/>
      <dgm:spPr/>
      <dgm:t>
        <a:bodyPr/>
        <a:lstStyle/>
        <a:p>
          <a:pPr>
            <a:lnSpc>
              <a:spcPct val="100000"/>
            </a:lnSpc>
          </a:pPr>
          <a:r>
            <a:rPr lang="en-US"/>
            <a:t>Optimized supply chains reduce costs and ensure consistent availability of drugs for trials.</a:t>
          </a:r>
        </a:p>
      </dgm:t>
    </dgm:pt>
    <dgm:pt modelId="{5A332544-863B-44C3-9A03-7E6DA5A18FD6}" type="parTrans" cxnId="{6B9F8203-B089-43A7-ABC8-721980844D39}">
      <dgm:prSet/>
      <dgm:spPr/>
      <dgm:t>
        <a:bodyPr/>
        <a:lstStyle/>
        <a:p>
          <a:endParaRPr lang="en-US"/>
        </a:p>
      </dgm:t>
    </dgm:pt>
    <dgm:pt modelId="{16D6EE98-A896-47FE-A3B5-DD3A378D9492}" type="sibTrans" cxnId="{6B9F8203-B089-43A7-ABC8-721980844D39}">
      <dgm:prSet/>
      <dgm:spPr/>
      <dgm:t>
        <a:bodyPr/>
        <a:lstStyle/>
        <a:p>
          <a:endParaRPr lang="en-US"/>
        </a:p>
      </dgm:t>
    </dgm:pt>
    <dgm:pt modelId="{2928A972-DF0E-42F0-A987-31D6494C3039}" type="pres">
      <dgm:prSet presAssocID="{3D12C7FE-0B88-4047-A595-7803E4435274}" presName="Name0" presStyleCnt="0">
        <dgm:presLayoutVars>
          <dgm:dir/>
          <dgm:resizeHandles val="exact"/>
        </dgm:presLayoutVars>
      </dgm:prSet>
      <dgm:spPr/>
    </dgm:pt>
    <dgm:pt modelId="{70D470FF-B4B1-40ED-80E7-557F80F6A54B}" type="pres">
      <dgm:prSet presAssocID="{A2186C6F-72A9-4571-B9B4-BE1B354CE49E}" presName="compNode" presStyleCnt="0"/>
      <dgm:spPr/>
    </dgm:pt>
    <dgm:pt modelId="{AD01F052-3109-4BBE-9DFE-24F9131D3C4B}" type="pres">
      <dgm:prSet presAssocID="{A2186C6F-72A9-4571-B9B4-BE1B354CE49E}" presName="pictRect" presStyleLbl="revTx" presStyleIdx="0" presStyleCnt="8">
        <dgm:presLayoutVars>
          <dgm:chMax val="0"/>
          <dgm:bulletEnabled/>
        </dgm:presLayoutVars>
      </dgm:prSet>
      <dgm:spPr/>
    </dgm:pt>
    <dgm:pt modelId="{81B14C0A-7BB7-43CE-99D2-1797281CC0EE}" type="pres">
      <dgm:prSet presAssocID="{A2186C6F-72A9-4571-B9B4-BE1B354CE49E}" presName="textRect" presStyleLbl="revTx" presStyleIdx="1" presStyleCnt="8">
        <dgm:presLayoutVars>
          <dgm:bulletEnabled/>
        </dgm:presLayoutVars>
      </dgm:prSet>
      <dgm:spPr/>
    </dgm:pt>
    <dgm:pt modelId="{1409720E-A131-44A3-BF54-CD5C36FB4ACC}" type="pres">
      <dgm:prSet presAssocID="{E3B5FA98-AE43-40F6-8121-F2EF5122A672}" presName="sibTrans" presStyleLbl="sibTrans2D1" presStyleIdx="0" presStyleCnt="0"/>
      <dgm:spPr/>
    </dgm:pt>
    <dgm:pt modelId="{43A18FEE-8686-4493-841B-58857E36906B}" type="pres">
      <dgm:prSet presAssocID="{AF72D744-2362-41D2-A9CC-A9C5AB3B7C09}" presName="compNode" presStyleCnt="0"/>
      <dgm:spPr/>
    </dgm:pt>
    <dgm:pt modelId="{37248C20-7D0D-421E-B0D9-720921BC3FA4}" type="pres">
      <dgm:prSet presAssocID="{AF72D744-2362-41D2-A9CC-A9C5AB3B7C09}" presName="pictRect" presStyleLbl="revTx" presStyleIdx="2" presStyleCnt="8">
        <dgm:presLayoutVars>
          <dgm:chMax val="0"/>
          <dgm:bulletEnabled/>
        </dgm:presLayoutVars>
      </dgm:prSet>
      <dgm:spPr/>
    </dgm:pt>
    <dgm:pt modelId="{2BFDEFE6-3D1D-4DB8-84B9-31657BDD8E01}" type="pres">
      <dgm:prSet presAssocID="{AF72D744-2362-41D2-A9CC-A9C5AB3B7C09}" presName="textRect" presStyleLbl="revTx" presStyleIdx="3" presStyleCnt="8">
        <dgm:presLayoutVars>
          <dgm:bulletEnabled/>
        </dgm:presLayoutVars>
      </dgm:prSet>
      <dgm:spPr/>
    </dgm:pt>
    <dgm:pt modelId="{7CCF4735-2EEA-445D-B454-8B8DCE68D929}" type="pres">
      <dgm:prSet presAssocID="{AE878E16-E144-4E35-8301-473C86796F17}" presName="sibTrans" presStyleLbl="sibTrans2D1" presStyleIdx="0" presStyleCnt="0"/>
      <dgm:spPr/>
    </dgm:pt>
    <dgm:pt modelId="{D8E1EA83-2A7E-41B0-AA8E-EAE249DD0EFF}" type="pres">
      <dgm:prSet presAssocID="{D0D8FE9D-922B-4390-B3FF-0877C50908BC}" presName="compNode" presStyleCnt="0"/>
      <dgm:spPr/>
    </dgm:pt>
    <dgm:pt modelId="{01106CA5-F2F1-4940-BE0C-9ECD5911CD10}" type="pres">
      <dgm:prSet presAssocID="{D0D8FE9D-922B-4390-B3FF-0877C50908BC}" presName="pictRect" presStyleLbl="revTx" presStyleIdx="4" presStyleCnt="8">
        <dgm:presLayoutVars>
          <dgm:chMax val="0"/>
          <dgm:bulletEnabled/>
        </dgm:presLayoutVars>
      </dgm:prSet>
      <dgm:spPr/>
    </dgm:pt>
    <dgm:pt modelId="{719F35BD-FA7B-4855-9F20-08F23FEACA07}" type="pres">
      <dgm:prSet presAssocID="{D0D8FE9D-922B-4390-B3FF-0877C50908BC}" presName="textRect" presStyleLbl="revTx" presStyleIdx="5" presStyleCnt="8">
        <dgm:presLayoutVars>
          <dgm:bulletEnabled/>
        </dgm:presLayoutVars>
      </dgm:prSet>
      <dgm:spPr/>
    </dgm:pt>
    <dgm:pt modelId="{E40ABA2E-EA20-45A0-88A4-E103BFA01836}" type="pres">
      <dgm:prSet presAssocID="{00285AFE-4556-49DC-BAC8-51DD7A114B46}" presName="sibTrans" presStyleLbl="sibTrans2D1" presStyleIdx="0" presStyleCnt="0"/>
      <dgm:spPr/>
    </dgm:pt>
    <dgm:pt modelId="{59D16BCB-AF69-4F4A-B1C3-6E2E56E1A27B}" type="pres">
      <dgm:prSet presAssocID="{CE5D2D2E-3D2A-4CAC-BE6D-6F758A93E295}" presName="compNode" presStyleCnt="0"/>
      <dgm:spPr/>
    </dgm:pt>
    <dgm:pt modelId="{DE003423-85EF-48F4-8198-B971CD9732F2}" type="pres">
      <dgm:prSet presAssocID="{CE5D2D2E-3D2A-4CAC-BE6D-6F758A93E295}" presName="pictRect" presStyleLbl="revTx" presStyleIdx="6" presStyleCnt="8">
        <dgm:presLayoutVars>
          <dgm:chMax val="0"/>
          <dgm:bulletEnabled/>
        </dgm:presLayoutVars>
      </dgm:prSet>
      <dgm:spPr/>
    </dgm:pt>
    <dgm:pt modelId="{03A85D10-CB13-4834-96BE-1602A4D57A04}" type="pres">
      <dgm:prSet presAssocID="{CE5D2D2E-3D2A-4CAC-BE6D-6F758A93E295}" presName="textRect" presStyleLbl="revTx" presStyleIdx="7" presStyleCnt="8">
        <dgm:presLayoutVars>
          <dgm:bulletEnabled/>
        </dgm:presLayoutVars>
      </dgm:prSet>
      <dgm:spPr/>
    </dgm:pt>
  </dgm:ptLst>
  <dgm:cxnLst>
    <dgm:cxn modelId="{6B9F8203-B089-43A7-ABC8-721980844D39}" srcId="{CE5D2D2E-3D2A-4CAC-BE6D-6F758A93E295}" destId="{33BCE226-45A2-42FE-84F4-700E13EDDB0B}" srcOrd="0" destOrd="0" parTransId="{5A332544-863B-44C3-9A03-7E6DA5A18FD6}" sibTransId="{16D6EE98-A896-47FE-A3B5-DD3A378D9492}"/>
    <dgm:cxn modelId="{E9EEEA16-108F-4F1F-B61B-F60585EC2445}" type="presOf" srcId="{33BCE226-45A2-42FE-84F4-700E13EDDB0B}" destId="{03A85D10-CB13-4834-96BE-1602A4D57A04}" srcOrd="0" destOrd="0" presId="urn:microsoft.com/office/officeart/2024/3/layout/hArchList1"/>
    <dgm:cxn modelId="{D748DD23-FA0F-469E-A410-99F9FCAF85CA}" srcId="{D0D8FE9D-922B-4390-B3FF-0877C50908BC}" destId="{6C33BA09-5ACF-4769-82BF-1F2C0B844FBD}" srcOrd="0" destOrd="0" parTransId="{35224DCF-A184-4E9E-BF07-67CE7BF4CD6A}" sibTransId="{0E7100F1-EA87-4FDA-85EF-2C9FA1238530}"/>
    <dgm:cxn modelId="{4B2D5964-CEB3-45B6-9423-2343095B83C5}" srcId="{3D12C7FE-0B88-4047-A595-7803E4435274}" destId="{AF72D744-2362-41D2-A9CC-A9C5AB3B7C09}" srcOrd="1" destOrd="0" parTransId="{307CA6FD-EA71-44DD-B09A-B0E223E7460D}" sibTransId="{AE878E16-E144-4E35-8301-473C86796F17}"/>
    <dgm:cxn modelId="{54457069-65E5-4663-900E-AD5A474F7E00}" type="presOf" srcId="{E3B5FA98-AE43-40F6-8121-F2EF5122A672}" destId="{1409720E-A131-44A3-BF54-CD5C36FB4ACC}" srcOrd="0" destOrd="0" presId="urn:microsoft.com/office/officeart/2024/3/layout/hArchList1"/>
    <dgm:cxn modelId="{A123FB4B-0D36-4CA8-A281-5D4A48511EA5}" type="presOf" srcId="{7DA0FA5A-7766-43B2-BBBB-DB7C42A642FC}" destId="{2BFDEFE6-3D1D-4DB8-84B9-31657BDD8E01}" srcOrd="0" destOrd="0" presId="urn:microsoft.com/office/officeart/2024/3/layout/hArchList1"/>
    <dgm:cxn modelId="{016D2684-A2DF-4EB8-914E-88E9DE3FE2E4}" srcId="{3D12C7FE-0B88-4047-A595-7803E4435274}" destId="{A2186C6F-72A9-4571-B9B4-BE1B354CE49E}" srcOrd="0" destOrd="0" parTransId="{79B2D300-38D3-447A-9710-EEB6E3486C6C}" sibTransId="{E3B5FA98-AE43-40F6-8121-F2EF5122A672}"/>
    <dgm:cxn modelId="{45F1C887-0AE0-49B8-A75E-FB1FAE82E037}" type="presOf" srcId="{00285AFE-4556-49DC-BAC8-51DD7A114B46}" destId="{E40ABA2E-EA20-45A0-88A4-E103BFA01836}" srcOrd="0" destOrd="0" presId="urn:microsoft.com/office/officeart/2024/3/layout/hArchList1"/>
    <dgm:cxn modelId="{952B16A2-E499-4AC5-83D6-1B76BD341048}" type="presOf" srcId="{A2186C6F-72A9-4571-B9B4-BE1B354CE49E}" destId="{AD01F052-3109-4BBE-9DFE-24F9131D3C4B}" srcOrd="0" destOrd="0" presId="urn:microsoft.com/office/officeart/2024/3/layout/hArchList1"/>
    <dgm:cxn modelId="{3F0AB3A2-C2B9-46DC-8621-802B3B95E0CF}" type="presOf" srcId="{CE5D2D2E-3D2A-4CAC-BE6D-6F758A93E295}" destId="{DE003423-85EF-48F4-8198-B971CD9732F2}" srcOrd="0" destOrd="0" presId="urn:microsoft.com/office/officeart/2024/3/layout/hArchList1"/>
    <dgm:cxn modelId="{5C36A6A7-A7E4-4D87-A98D-74EF16B5E32B}" type="presOf" srcId="{6C33BA09-5ACF-4769-82BF-1F2C0B844FBD}" destId="{719F35BD-FA7B-4855-9F20-08F23FEACA07}" srcOrd="0" destOrd="0" presId="urn:microsoft.com/office/officeart/2024/3/layout/hArchList1"/>
    <dgm:cxn modelId="{E58613B2-768A-400C-84F0-0809900F908B}" srcId="{3D12C7FE-0B88-4047-A595-7803E4435274}" destId="{D0D8FE9D-922B-4390-B3FF-0877C50908BC}" srcOrd="2" destOrd="0" parTransId="{9A035788-C704-46B0-922A-56A6AE03251F}" sibTransId="{00285AFE-4556-49DC-BAC8-51DD7A114B46}"/>
    <dgm:cxn modelId="{E7D55FB7-53D1-4281-B703-093CE2761C02}" type="presOf" srcId="{D0D8FE9D-922B-4390-B3FF-0877C50908BC}" destId="{01106CA5-F2F1-4940-BE0C-9ECD5911CD10}" srcOrd="0" destOrd="0" presId="urn:microsoft.com/office/officeart/2024/3/layout/hArchList1"/>
    <dgm:cxn modelId="{95AC57BD-3DAA-4EA3-A0C2-4CD13F04AE1F}" srcId="{3D12C7FE-0B88-4047-A595-7803E4435274}" destId="{CE5D2D2E-3D2A-4CAC-BE6D-6F758A93E295}" srcOrd="3" destOrd="0" parTransId="{14402ACB-A1A4-4232-9FAF-98FC3BA658A0}" sibTransId="{12C47537-FB9F-4064-8D09-77504CFACFCB}"/>
    <dgm:cxn modelId="{F087DFC0-8F71-43EB-9EF8-4654DCFBF1A4}" srcId="{A2186C6F-72A9-4571-B9B4-BE1B354CE49E}" destId="{05000775-845E-4444-ABEC-24DF3AE97244}" srcOrd="0" destOrd="0" parTransId="{A0791FDB-A103-4200-883A-20FB0CA8C659}" sibTransId="{0429821B-B193-4881-9C2D-77E45BBC0475}"/>
    <dgm:cxn modelId="{4978F5D0-CD60-43F9-809C-51117A6E1A92}" type="presOf" srcId="{3D12C7FE-0B88-4047-A595-7803E4435274}" destId="{2928A972-DF0E-42F0-A987-31D6494C3039}" srcOrd="0" destOrd="0" presId="urn:microsoft.com/office/officeart/2024/3/layout/hArchList1"/>
    <dgm:cxn modelId="{8FFF0DD4-877B-44EE-BB08-A875C2A83307}" type="presOf" srcId="{AE878E16-E144-4E35-8301-473C86796F17}" destId="{7CCF4735-2EEA-445D-B454-8B8DCE68D929}" srcOrd="0" destOrd="0" presId="urn:microsoft.com/office/officeart/2024/3/layout/hArchList1"/>
    <dgm:cxn modelId="{77F329E7-9B33-4FCC-89E9-58B346C7A17C}" type="presOf" srcId="{AF72D744-2362-41D2-A9CC-A9C5AB3B7C09}" destId="{37248C20-7D0D-421E-B0D9-720921BC3FA4}" srcOrd="0" destOrd="0" presId="urn:microsoft.com/office/officeart/2024/3/layout/hArchList1"/>
    <dgm:cxn modelId="{C41CF1F7-B7F6-44E0-BCFD-189602607CB6}" type="presOf" srcId="{05000775-845E-4444-ABEC-24DF3AE97244}" destId="{81B14C0A-7BB7-43CE-99D2-1797281CC0EE}" srcOrd="0" destOrd="0" presId="urn:microsoft.com/office/officeart/2024/3/layout/hArchList1"/>
    <dgm:cxn modelId="{0C0E1CFC-A7A1-4D0F-8AD3-EF542813F918}" srcId="{AF72D744-2362-41D2-A9CC-A9C5AB3B7C09}" destId="{7DA0FA5A-7766-43B2-BBBB-DB7C42A642FC}" srcOrd="0" destOrd="0" parTransId="{9EBBE1C6-2566-4BA0-9502-34196086A0A4}" sibTransId="{B01D311B-82BC-4698-99BD-73E52A151A64}"/>
    <dgm:cxn modelId="{9C41F063-B217-46E1-984A-8462BAE70FF0}" type="presParOf" srcId="{2928A972-DF0E-42F0-A987-31D6494C3039}" destId="{70D470FF-B4B1-40ED-80E7-557F80F6A54B}" srcOrd="0" destOrd="0" presId="urn:microsoft.com/office/officeart/2024/3/layout/hArchList1"/>
    <dgm:cxn modelId="{80738698-9FBA-458F-B0CF-880B7E29384C}" type="presParOf" srcId="{70D470FF-B4B1-40ED-80E7-557F80F6A54B}" destId="{AD01F052-3109-4BBE-9DFE-24F9131D3C4B}" srcOrd="0" destOrd="0" presId="urn:microsoft.com/office/officeart/2024/3/layout/hArchList1"/>
    <dgm:cxn modelId="{13C88C7C-EFE0-40DA-9EC4-D8C990929B4C}" type="presParOf" srcId="{70D470FF-B4B1-40ED-80E7-557F80F6A54B}" destId="{81B14C0A-7BB7-43CE-99D2-1797281CC0EE}" srcOrd="1" destOrd="0" presId="urn:microsoft.com/office/officeart/2024/3/layout/hArchList1"/>
    <dgm:cxn modelId="{1A7CF85F-D028-44AA-B2E3-EE707E119A31}" type="presParOf" srcId="{2928A972-DF0E-42F0-A987-31D6494C3039}" destId="{1409720E-A131-44A3-BF54-CD5C36FB4ACC}" srcOrd="1" destOrd="0" presId="urn:microsoft.com/office/officeart/2024/3/layout/hArchList1"/>
    <dgm:cxn modelId="{6353C69B-B45B-4F45-BE47-EA7AEA6CA652}" type="presParOf" srcId="{2928A972-DF0E-42F0-A987-31D6494C3039}" destId="{43A18FEE-8686-4493-841B-58857E36906B}" srcOrd="2" destOrd="0" presId="urn:microsoft.com/office/officeart/2024/3/layout/hArchList1"/>
    <dgm:cxn modelId="{613F560D-35A9-44A6-AC41-CFC94F182E00}" type="presParOf" srcId="{43A18FEE-8686-4493-841B-58857E36906B}" destId="{37248C20-7D0D-421E-B0D9-720921BC3FA4}" srcOrd="0" destOrd="0" presId="urn:microsoft.com/office/officeart/2024/3/layout/hArchList1"/>
    <dgm:cxn modelId="{832D9DA9-B453-464D-8B76-881AA73C55E0}" type="presParOf" srcId="{43A18FEE-8686-4493-841B-58857E36906B}" destId="{2BFDEFE6-3D1D-4DB8-84B9-31657BDD8E01}" srcOrd="1" destOrd="0" presId="urn:microsoft.com/office/officeart/2024/3/layout/hArchList1"/>
    <dgm:cxn modelId="{4490A18C-4AF4-4E5F-BC53-E6DFDFDF06B8}" type="presParOf" srcId="{2928A972-DF0E-42F0-A987-31D6494C3039}" destId="{7CCF4735-2EEA-445D-B454-8B8DCE68D929}" srcOrd="3" destOrd="0" presId="urn:microsoft.com/office/officeart/2024/3/layout/hArchList1"/>
    <dgm:cxn modelId="{BA9FB4D3-219F-4271-96EE-0EA693E08AFB}" type="presParOf" srcId="{2928A972-DF0E-42F0-A987-31D6494C3039}" destId="{D8E1EA83-2A7E-41B0-AA8E-EAE249DD0EFF}" srcOrd="4" destOrd="0" presId="urn:microsoft.com/office/officeart/2024/3/layout/hArchList1"/>
    <dgm:cxn modelId="{7F3DD2BA-AAC2-4370-9F65-ACC18AF0D5A4}" type="presParOf" srcId="{D8E1EA83-2A7E-41B0-AA8E-EAE249DD0EFF}" destId="{01106CA5-F2F1-4940-BE0C-9ECD5911CD10}" srcOrd="0" destOrd="0" presId="urn:microsoft.com/office/officeart/2024/3/layout/hArchList1"/>
    <dgm:cxn modelId="{A352F527-714B-45AB-AEB6-EED754CFD419}" type="presParOf" srcId="{D8E1EA83-2A7E-41B0-AA8E-EAE249DD0EFF}" destId="{719F35BD-FA7B-4855-9F20-08F23FEACA07}" srcOrd="1" destOrd="0" presId="urn:microsoft.com/office/officeart/2024/3/layout/hArchList1"/>
    <dgm:cxn modelId="{D1935182-6C52-4942-A415-FBB91353BEB5}" type="presParOf" srcId="{2928A972-DF0E-42F0-A987-31D6494C3039}" destId="{E40ABA2E-EA20-45A0-88A4-E103BFA01836}" srcOrd="5" destOrd="0" presId="urn:microsoft.com/office/officeart/2024/3/layout/hArchList1"/>
    <dgm:cxn modelId="{58BF0ABE-BBC9-4002-A328-841BE9BD0A4A}" type="presParOf" srcId="{2928A972-DF0E-42F0-A987-31D6494C3039}" destId="{59D16BCB-AF69-4F4A-B1C3-6E2E56E1A27B}" srcOrd="6" destOrd="0" presId="urn:microsoft.com/office/officeart/2024/3/layout/hArchList1"/>
    <dgm:cxn modelId="{F754CC22-7599-4409-A8D8-8BF4870C81C6}" type="presParOf" srcId="{59D16BCB-AF69-4F4A-B1C3-6E2E56E1A27B}" destId="{DE003423-85EF-48F4-8198-B971CD9732F2}" srcOrd="0" destOrd="0" presId="urn:microsoft.com/office/officeart/2024/3/layout/hArchList1"/>
    <dgm:cxn modelId="{AAB68A45-B2E4-4A79-9054-EC2243069900}" type="presParOf" srcId="{59D16BCB-AF69-4F4A-B1C3-6E2E56E1A27B}" destId="{03A85D10-CB13-4834-96BE-1602A4D57A04}"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1F052-3109-4BBE-9DFE-24F9131D3C4B}">
      <dsp:nvSpPr>
        <dsp:cNvPr id="0" name=""/>
        <dsp:cNvSpPr/>
      </dsp:nvSpPr>
      <dsp:spPr>
        <a:xfrm>
          <a:off x="0" y="0"/>
          <a:ext cx="2531161" cy="627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Understanding Goals</a:t>
          </a:r>
        </a:p>
      </dsp:txBody>
      <dsp:txXfrm>
        <a:off x="0" y="0"/>
        <a:ext cx="2531161" cy="627490"/>
      </dsp:txXfrm>
    </dsp:sp>
    <dsp:sp modelId="{81B14C0A-7BB7-43CE-99D2-1797281CC0EE}">
      <dsp:nvSpPr>
        <dsp:cNvPr id="0" name=""/>
        <dsp:cNvSpPr/>
      </dsp:nvSpPr>
      <dsp:spPr>
        <a:xfrm>
          <a:off x="0" y="627490"/>
          <a:ext cx="2531161" cy="219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 clear understanding of clinical supply chain goals is essential to guide optimization efforts effectively.</a:t>
          </a:r>
        </a:p>
      </dsp:txBody>
      <dsp:txXfrm>
        <a:off x="0" y="627490"/>
        <a:ext cx="2531161" cy="2198256"/>
      </dsp:txXfrm>
    </dsp:sp>
    <dsp:sp modelId="{37248C20-7D0D-421E-B0D9-720921BC3FA4}">
      <dsp:nvSpPr>
        <dsp:cNvPr id="0" name=""/>
        <dsp:cNvSpPr/>
      </dsp:nvSpPr>
      <dsp:spPr>
        <a:xfrm>
          <a:off x="2784277" y="0"/>
          <a:ext cx="2531161" cy="627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Addressing Constraints</a:t>
          </a:r>
        </a:p>
      </dsp:txBody>
      <dsp:txXfrm>
        <a:off x="2784277" y="0"/>
        <a:ext cx="2531161" cy="627490"/>
      </dsp:txXfrm>
    </dsp:sp>
    <dsp:sp modelId="{2BFDEFE6-3D1D-4DB8-84B9-31657BDD8E01}">
      <dsp:nvSpPr>
        <dsp:cNvPr id="0" name=""/>
        <dsp:cNvSpPr/>
      </dsp:nvSpPr>
      <dsp:spPr>
        <a:xfrm>
          <a:off x="2784277" y="627490"/>
          <a:ext cx="2531161" cy="219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Identifying and managing constraints helps streamline operations and overcome supply chain challenges.</a:t>
          </a:r>
        </a:p>
      </dsp:txBody>
      <dsp:txXfrm>
        <a:off x="2784277" y="627490"/>
        <a:ext cx="2531161" cy="2198256"/>
      </dsp:txXfrm>
    </dsp:sp>
    <dsp:sp modelId="{01106CA5-F2F1-4940-BE0C-9ECD5911CD10}">
      <dsp:nvSpPr>
        <dsp:cNvPr id="0" name=""/>
        <dsp:cNvSpPr/>
      </dsp:nvSpPr>
      <dsp:spPr>
        <a:xfrm>
          <a:off x="5568554" y="0"/>
          <a:ext cx="2531161" cy="627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Operational Realities</a:t>
          </a:r>
        </a:p>
      </dsp:txBody>
      <dsp:txXfrm>
        <a:off x="5568554" y="0"/>
        <a:ext cx="2531161" cy="627490"/>
      </dsp:txXfrm>
    </dsp:sp>
    <dsp:sp modelId="{719F35BD-FA7B-4855-9F20-08F23FEACA07}">
      <dsp:nvSpPr>
        <dsp:cNvPr id="0" name=""/>
        <dsp:cNvSpPr/>
      </dsp:nvSpPr>
      <dsp:spPr>
        <a:xfrm>
          <a:off x="5568554" y="627490"/>
          <a:ext cx="2531161" cy="219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Considering real-world operational factors ensures feasible and sustainable supply chain improvements.</a:t>
          </a:r>
        </a:p>
      </dsp:txBody>
      <dsp:txXfrm>
        <a:off x="5568554" y="627490"/>
        <a:ext cx="2531161" cy="2198256"/>
      </dsp:txXfrm>
    </dsp:sp>
    <dsp:sp modelId="{DE003423-85EF-48F4-8198-B971CD9732F2}">
      <dsp:nvSpPr>
        <dsp:cNvPr id="0" name=""/>
        <dsp:cNvSpPr/>
      </dsp:nvSpPr>
      <dsp:spPr>
        <a:xfrm>
          <a:off x="8352831" y="0"/>
          <a:ext cx="2531161" cy="627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Improved Efficiency and Reliability</a:t>
          </a:r>
        </a:p>
      </dsp:txBody>
      <dsp:txXfrm>
        <a:off x="8352831" y="0"/>
        <a:ext cx="2531161" cy="627490"/>
      </dsp:txXfrm>
    </dsp:sp>
    <dsp:sp modelId="{03A85D10-CB13-4834-96BE-1602A4D57A04}">
      <dsp:nvSpPr>
        <dsp:cNvPr id="0" name=""/>
        <dsp:cNvSpPr/>
      </dsp:nvSpPr>
      <dsp:spPr>
        <a:xfrm>
          <a:off x="8352831" y="627490"/>
          <a:ext cx="2531161" cy="219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Optimized supply chains reduce costs and ensure consistent availability of drugs for trials.</a:t>
          </a:r>
        </a:p>
      </dsp:txBody>
      <dsp:txXfrm>
        <a:off x="8352831" y="627490"/>
        <a:ext cx="2531161" cy="2198256"/>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CBD049-BDB1-47DC-8343-5986B80E93D4}" type="datetimeFigureOut">
              <a:rPr lang="en-US" smtClean="0"/>
              <a:t>12/4/2025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0DE393-0504-4B67-9E1A-53431650C3A7}" type="slidenum">
              <a:rPr lang="en-US" smtClean="0"/>
              <a:t>‹#›</a:t>
            </a:fld>
            <a:endParaRPr lang="en-US"/>
          </a:p>
        </p:txBody>
      </p:sp>
    </p:spTree>
    <p:extLst>
      <p:ext uri="{BB962C8B-B14F-4D97-AF65-F5344CB8AC3E}">
        <p14:creationId xmlns:p14="http://schemas.microsoft.com/office/powerpoint/2010/main" val="16782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This presentation explores the brainstorming outcomes from our kick-off meeting regarding clinical supply chain modeling and optimization. We will discuss optimization goals, key constraints, and current operational practices to enhance supply chain effectiveness in clinical settings.
</a:t>
            </a:r>
          </a:p>
        </p:txBody>
      </p:sp>
      <p:sp>
        <p:nvSpPr>
          <p:cNvPr id="4" name="Slide Number Placeholder 3"/>
          <p:cNvSpPr>
            <a:spLocks noGrp="1"/>
          </p:cNvSpPr>
          <p:nvPr>
            <p:ph type="sldNum" sz="quarter" idx="5"/>
          </p:nvPr>
        </p:nvSpPr>
        <p:spPr/>
        <p:txBody>
          <a:bodyPr/>
          <a:lstStyle/>
          <a:p>
            <a:fld id="{B9B2271B-2693-462A-9C15-F0EA81C33866}" type="slidenum">
              <a:rPr lang="en-US" smtClean="0"/>
              <a:t>1</a:t>
            </a:fld>
            <a:endParaRPr lang="en-US"/>
          </a:p>
        </p:txBody>
      </p:sp>
    </p:spTree>
    <p:extLst>
      <p:ext uri="{BB962C8B-B14F-4D97-AF65-F5344CB8AC3E}">
        <p14:creationId xmlns:p14="http://schemas.microsoft.com/office/powerpoint/2010/main" val="1224535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Labeling, depot numbers, and customs clearance, Shelf life, temperature, and patient expectations, Randomization schemes and allocation ratios, Resupply logistics and adaptive safety stock, Shipment frequency and demand uncertainty, Screen fail rates and shipment triggers
</a:t>
            </a:r>
          </a:p>
        </p:txBody>
      </p:sp>
      <p:sp>
        <p:nvSpPr>
          <p:cNvPr id="4" name="Slide Number Placeholder 3"/>
          <p:cNvSpPr>
            <a:spLocks noGrp="1"/>
          </p:cNvSpPr>
          <p:nvPr>
            <p:ph type="sldNum" sz="quarter" idx="5"/>
          </p:nvPr>
        </p:nvSpPr>
        <p:spPr/>
        <p:txBody>
          <a:bodyPr/>
          <a:lstStyle/>
          <a:p>
            <a:fld id="{B9B2271B-2693-462A-9C15-F0EA81C33866}" type="slidenum">
              <a:rPr lang="en-US" smtClean="0"/>
              <a:t>10</a:t>
            </a:fld>
            <a:endParaRPr lang="en-US"/>
          </a:p>
        </p:txBody>
      </p:sp>
    </p:spTree>
    <p:extLst>
      <p:ext uri="{BB962C8B-B14F-4D97-AF65-F5344CB8AC3E}">
        <p14:creationId xmlns:p14="http://schemas.microsoft.com/office/powerpoint/2010/main" val="109905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o   How many languages can be placed on the label (dictates the available pool of kits per depot/country/site).
o   Number of depots.
Time required to clear customs within the country.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11</a:t>
            </a:fld>
            <a:endParaRPr lang="en-US"/>
          </a:p>
        </p:txBody>
      </p:sp>
    </p:spTree>
    <p:extLst>
      <p:ext uri="{BB962C8B-B14F-4D97-AF65-F5344CB8AC3E}">
        <p14:creationId xmlns:p14="http://schemas.microsoft.com/office/powerpoint/2010/main" val="819911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o   Shelf life/expiry/damaged.
o   Temperature restrictions (cold storage or room temperature)
o   Expected patients/site (range, high enrollers, median, average)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12</a:t>
            </a:fld>
            <a:endParaRPr lang="en-US"/>
          </a:p>
        </p:txBody>
      </p:sp>
    </p:spTree>
    <p:extLst>
      <p:ext uri="{BB962C8B-B14F-4D97-AF65-F5344CB8AC3E}">
        <p14:creationId xmlns:p14="http://schemas.microsoft.com/office/powerpoint/2010/main" val="3716672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o   Time required from notification of resupply to actually getting drug to depot/site – is this lead team inclusive of packaging &amp; transportation to local depot or depot to site?
o    Adaptive safety stock level setting (ie demand variability changes throughout lifecyle of trial)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13</a:t>
            </a:fld>
            <a:endParaRPr lang="en-US"/>
          </a:p>
        </p:txBody>
      </p:sp>
    </p:spTree>
    <p:extLst>
      <p:ext uri="{BB962C8B-B14F-4D97-AF65-F5344CB8AC3E}">
        <p14:creationId xmlns:p14="http://schemas.microsoft.com/office/powerpoint/2010/main" val="539591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o    Shipment frequency  user defined or calculated value based on the product, the stocking cost, the product cost, demands, etc?  
o Certain kits have high level of demand uncertainty- dose levels, titration, rescue meds, etc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14</a:t>
            </a:fld>
            <a:endParaRPr lang="en-US"/>
          </a:p>
        </p:txBody>
      </p:sp>
    </p:spTree>
    <p:extLst>
      <p:ext uri="{BB962C8B-B14F-4D97-AF65-F5344CB8AC3E}">
        <p14:creationId xmlns:p14="http://schemas.microsoft.com/office/powerpoint/2010/main" val="297968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Screen fail rates, screening windows, etc (what triggers shipment to site)?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15</a:t>
            </a:fld>
            <a:endParaRPr lang="en-US"/>
          </a:p>
        </p:txBody>
      </p:sp>
    </p:spTree>
    <p:extLst>
      <p:ext uri="{BB962C8B-B14F-4D97-AF65-F5344CB8AC3E}">
        <p14:creationId xmlns:p14="http://schemas.microsoft.com/office/powerpoint/2010/main" val="3788976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o   Central randomization, adaptive, by site
o   Randomization blocksize
o   Treatment allocation ratio
o   If randomization is stratified, is the allocation ratio/blocksize the same across strata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16</a:t>
            </a:fld>
            <a:endParaRPr lang="en-US"/>
          </a:p>
        </p:txBody>
      </p:sp>
    </p:spTree>
    <p:extLst>
      <p:ext uri="{BB962C8B-B14F-4D97-AF65-F5344CB8AC3E}">
        <p14:creationId xmlns:p14="http://schemas.microsoft.com/office/powerpoint/2010/main" val="4165201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Optimizing the clinical supply chain requires a deep understanding of goals, constraints, and operational realities. By addressing these areas, we can improve efficiency, reduce costs, and ensure reliable drug availability for clinical trials.</a:t>
            </a:r>
          </a:p>
        </p:txBody>
      </p:sp>
      <p:sp>
        <p:nvSpPr>
          <p:cNvPr id="4" name="Slide Number Placeholder 3"/>
          <p:cNvSpPr>
            <a:spLocks noGrp="1"/>
          </p:cNvSpPr>
          <p:nvPr>
            <p:ph type="sldNum" sz="quarter" idx="5"/>
          </p:nvPr>
        </p:nvSpPr>
        <p:spPr/>
        <p:txBody>
          <a:bodyPr/>
          <a:lstStyle/>
          <a:p>
            <a:fld id="{B9B2271B-2693-462A-9C15-F0EA81C33866}" type="slidenum">
              <a:rPr lang="en-US" smtClean="0"/>
              <a:t>17</a:t>
            </a:fld>
            <a:endParaRPr lang="en-US"/>
          </a:p>
        </p:txBody>
      </p:sp>
    </p:spTree>
    <p:extLst>
      <p:ext uri="{BB962C8B-B14F-4D97-AF65-F5344CB8AC3E}">
        <p14:creationId xmlns:p14="http://schemas.microsoft.com/office/powerpoint/2010/main" val="235096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RTSM management and vendor practices, Kit storage and distribution center practices, Additional constraints in drug selection and packing
</a:t>
            </a:r>
          </a:p>
        </p:txBody>
      </p:sp>
      <p:sp>
        <p:nvSpPr>
          <p:cNvPr id="4" name="Slide Number Placeholder 3"/>
          <p:cNvSpPr>
            <a:spLocks noGrp="1"/>
          </p:cNvSpPr>
          <p:nvPr>
            <p:ph type="sldNum" sz="quarter" idx="5"/>
          </p:nvPr>
        </p:nvSpPr>
        <p:spPr/>
        <p:txBody>
          <a:bodyPr/>
          <a:lstStyle/>
          <a:p>
            <a:fld id="{B9B2271B-2693-462A-9C15-F0EA81C33866}" type="slidenum">
              <a:rPr lang="en-US" smtClean="0"/>
              <a:t>18</a:t>
            </a:fld>
            <a:endParaRPr lang="en-US"/>
          </a:p>
        </p:txBody>
      </p:sp>
    </p:spTree>
    <p:extLst>
      <p:ext uri="{BB962C8B-B14F-4D97-AF65-F5344CB8AC3E}">
        <p14:creationId xmlns:p14="http://schemas.microsoft.com/office/powerpoint/2010/main" val="3183594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o   Is Randomization and Trial Supply Management (RTSM) managed internally or through a vendor
JNJ: through a vendor
o   If a vendor, do they already employ a drug optimization?  If so, what is the primary goal of the optimization? JNJ:Not currently in use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19</a:t>
            </a:fld>
            <a:endParaRPr lang="en-US"/>
          </a:p>
        </p:txBody>
      </p:sp>
    </p:spTree>
    <p:extLst>
      <p:ext uri="{BB962C8B-B14F-4D97-AF65-F5344CB8AC3E}">
        <p14:creationId xmlns:p14="http://schemas.microsoft.com/office/powerpoint/2010/main" val="3960328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cover three main areas: optimization goals in the clinical supply chain, key constraints impacting modeling, and current operational aspects and practices. Each section will break down into detailed subtopics for comprehensive understanding.</a:t>
            </a:r>
          </a:p>
        </p:txBody>
      </p:sp>
      <p:sp>
        <p:nvSpPr>
          <p:cNvPr id="4" name="Slide Number Placeholder 3"/>
          <p:cNvSpPr>
            <a:spLocks noGrp="1"/>
          </p:cNvSpPr>
          <p:nvPr>
            <p:ph type="sldNum" sz="quarter" idx="5"/>
          </p:nvPr>
        </p:nvSpPr>
        <p:spPr/>
        <p:txBody>
          <a:bodyPr/>
          <a:lstStyle/>
          <a:p>
            <a:fld id="{B9B2271B-2693-462A-9C15-F0EA81C33866}" type="slidenum">
              <a:rPr lang="en-US" smtClean="0"/>
              <a:t>2</a:t>
            </a:fld>
            <a:endParaRPr lang="en-US"/>
          </a:p>
        </p:txBody>
      </p:sp>
    </p:spTree>
    <p:extLst>
      <p:ext uri="{BB962C8B-B14F-4D97-AF65-F5344CB8AC3E}">
        <p14:creationId xmlns:p14="http://schemas.microsoft.com/office/powerpoint/2010/main" val="2067803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o   Are there other constraints for selecting drug and packing it to be shipped to the depot/site.  JNJ: Some countries have more restrictive shelf-life (SL) requirements than others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20</a:t>
            </a:fld>
            <a:endParaRPr lang="en-US"/>
          </a:p>
        </p:txBody>
      </p:sp>
    </p:spTree>
    <p:extLst>
      <p:ext uri="{BB962C8B-B14F-4D97-AF65-F5344CB8AC3E}">
        <p14:creationId xmlns:p14="http://schemas.microsoft.com/office/powerpoint/2010/main" val="645703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o   How are the kits stored in the distribution center (e.g., are the kit numbers sequential or in random order)
JNJ: kit numbers sequential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21</a:t>
            </a:fld>
            <a:endParaRPr lang="en-US"/>
          </a:p>
        </p:txBody>
      </p:sp>
    </p:spTree>
    <p:extLst>
      <p:ext uri="{BB962C8B-B14F-4D97-AF65-F5344CB8AC3E}">
        <p14:creationId xmlns:p14="http://schemas.microsoft.com/office/powerpoint/2010/main" val="3022624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F661E-E02B-68A6-3A02-B156FDDCD3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1D7631-797B-9FEF-D6A3-F05A20ECB2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AA98C5-17F8-9082-6668-C76290CF2CAF}"/>
              </a:ext>
            </a:extLst>
          </p:cNvPr>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Drug minimization and inventory management, Stock-out tolerance and cost considerations, Protection of the blind and optimization levels
</a:t>
            </a:r>
          </a:p>
        </p:txBody>
      </p:sp>
      <p:sp>
        <p:nvSpPr>
          <p:cNvPr id="4" name="Slide Number Placeholder 3">
            <a:extLst>
              <a:ext uri="{FF2B5EF4-FFF2-40B4-BE49-F238E27FC236}">
                <a16:creationId xmlns:a16="http://schemas.microsoft.com/office/drawing/2014/main" id="{7B3F063D-0148-54D6-64D6-C4E78430BCE4}"/>
              </a:ext>
            </a:extLst>
          </p:cNvPr>
          <p:cNvSpPr>
            <a:spLocks noGrp="1"/>
          </p:cNvSpPr>
          <p:nvPr>
            <p:ph type="sldNum" sz="quarter" idx="5"/>
          </p:nvPr>
        </p:nvSpPr>
        <p:spPr/>
        <p:txBody>
          <a:bodyPr/>
          <a:lstStyle/>
          <a:p>
            <a:fld id="{B9B2271B-2693-462A-9C15-F0EA81C33866}" type="slidenum">
              <a:rPr lang="en-US" smtClean="0"/>
              <a:t>3</a:t>
            </a:fld>
            <a:endParaRPr lang="en-US"/>
          </a:p>
        </p:txBody>
      </p:sp>
    </p:spTree>
    <p:extLst>
      <p:ext uri="{BB962C8B-B14F-4D97-AF65-F5344CB8AC3E}">
        <p14:creationId xmlns:p14="http://schemas.microsoft.com/office/powerpoint/2010/main" val="2599319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51BAB-F8F4-20D9-607E-E73A9FA1A0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C0B7C-7716-8CDB-F79D-8508626CEC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A0153D-5D15-D3DC-A698-6E5C019BD7BB}"/>
              </a:ext>
            </a:extLst>
          </p:cNvPr>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        Optimization goals
o   Drug minimization(minimize delta between consumed and shipped forecasts – “shots in arms” and inventory shipped?)
</a:t>
            </a:r>
          </a:p>
          <a:p>
            <a:r>
              <a:rPr lang="en-US"/>
              <a:t>
§  Initial site stock
</a:t>
            </a:r>
          </a:p>
          <a:p>
            <a:r>
              <a:rPr lang="en-US"/>
              <a:t>
§  resupply
Image source: Microsoft 365 content library
</a:t>
            </a:r>
          </a:p>
        </p:txBody>
      </p:sp>
      <p:sp>
        <p:nvSpPr>
          <p:cNvPr id="4" name="Slide Number Placeholder 3">
            <a:extLst>
              <a:ext uri="{FF2B5EF4-FFF2-40B4-BE49-F238E27FC236}">
                <a16:creationId xmlns:a16="http://schemas.microsoft.com/office/drawing/2014/main" id="{4459712F-A86A-F5F8-61B4-167413DAAA8C}"/>
              </a:ext>
            </a:extLst>
          </p:cNvPr>
          <p:cNvSpPr>
            <a:spLocks noGrp="1"/>
          </p:cNvSpPr>
          <p:nvPr>
            <p:ph type="sldNum" sz="quarter" idx="5"/>
          </p:nvPr>
        </p:nvSpPr>
        <p:spPr/>
        <p:txBody>
          <a:bodyPr/>
          <a:lstStyle/>
          <a:p>
            <a:fld id="{B9B2271B-2693-462A-9C15-F0EA81C33866}" type="slidenum">
              <a:rPr lang="en-US" smtClean="0"/>
              <a:t>4</a:t>
            </a:fld>
            <a:endParaRPr lang="en-US"/>
          </a:p>
        </p:txBody>
      </p:sp>
    </p:spTree>
    <p:extLst>
      <p:ext uri="{BB962C8B-B14F-4D97-AF65-F5344CB8AC3E}">
        <p14:creationId xmlns:p14="http://schemas.microsoft.com/office/powerpoint/2010/main" val="3927542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Protection of the blind
Multi-echelon or single-echelon optimization?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5</a:t>
            </a:fld>
            <a:endParaRPr lang="en-US"/>
          </a:p>
        </p:txBody>
      </p:sp>
    </p:spTree>
    <p:extLst>
      <p:ext uri="{BB962C8B-B14F-4D97-AF65-F5344CB8AC3E}">
        <p14:creationId xmlns:p14="http://schemas.microsoft.com/office/powerpoint/2010/main" val="363614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Drug minimization and inventory management, Stock-out tolerance and cost considerations, Protection of the blind and optimization levels
</a:t>
            </a:r>
          </a:p>
        </p:txBody>
      </p:sp>
      <p:sp>
        <p:nvSpPr>
          <p:cNvPr id="4" name="Slide Number Placeholder 3"/>
          <p:cNvSpPr>
            <a:spLocks noGrp="1"/>
          </p:cNvSpPr>
          <p:nvPr>
            <p:ph type="sldNum" sz="quarter" idx="5"/>
          </p:nvPr>
        </p:nvSpPr>
        <p:spPr/>
        <p:txBody>
          <a:bodyPr/>
          <a:lstStyle/>
          <a:p>
            <a:fld id="{B9B2271B-2693-462A-9C15-F0EA81C33866}" type="slidenum">
              <a:rPr lang="en-US" smtClean="0"/>
              <a:t>6</a:t>
            </a:fld>
            <a:endParaRPr lang="en-US"/>
          </a:p>
        </p:txBody>
      </p:sp>
    </p:spTree>
    <p:extLst>
      <p:ext uri="{BB962C8B-B14F-4D97-AF65-F5344CB8AC3E}">
        <p14:creationId xmlns:p14="http://schemas.microsoft.com/office/powerpoint/2010/main" val="1874489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        Optimization goals
o   Drug minimization(minimize delta between consumed and shipped forecasts – “shots in arms” and inventory shipped?)
</a:t>
            </a:r>
          </a:p>
          <a:p>
            <a:r>
              <a:rPr lang="en-US"/>
              <a:t>
§  Initial site stock
</a:t>
            </a:r>
          </a:p>
          <a:p>
            <a:r>
              <a:rPr lang="en-US"/>
              <a:t>
§  resupply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7</a:t>
            </a:fld>
            <a:endParaRPr lang="en-US"/>
          </a:p>
        </p:txBody>
      </p:sp>
    </p:spTree>
    <p:extLst>
      <p:ext uri="{BB962C8B-B14F-4D97-AF65-F5344CB8AC3E}">
        <p14:creationId xmlns:p14="http://schemas.microsoft.com/office/powerpoint/2010/main" val="2571233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o   No tolerance for stock out
o   Costs not associated with drug production (shipping costs, packaging costs)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8</a:t>
            </a:fld>
            <a:endParaRPr lang="en-US"/>
          </a:p>
        </p:txBody>
      </p:sp>
    </p:spTree>
    <p:extLst>
      <p:ext uri="{BB962C8B-B14F-4D97-AF65-F5344CB8AC3E}">
        <p14:creationId xmlns:p14="http://schemas.microsoft.com/office/powerpoint/2010/main" val="1270842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85F88-4DFD-54C2-B99F-2F8E78D42F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601902-13FD-E9BE-DB71-21331EB980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50523A-2C8A-76F8-0E04-84DDC2A3B476}"/>
              </a:ext>
            </a:extLst>
          </p:cNvPr>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o   No tolerance for stock out
o   Costs not associated with drug production (shipping costs, packaging costs)
Image source: Microsoft 365 content library
</a:t>
            </a:r>
          </a:p>
        </p:txBody>
      </p:sp>
      <p:sp>
        <p:nvSpPr>
          <p:cNvPr id="4" name="Slide Number Placeholder 3">
            <a:extLst>
              <a:ext uri="{FF2B5EF4-FFF2-40B4-BE49-F238E27FC236}">
                <a16:creationId xmlns:a16="http://schemas.microsoft.com/office/drawing/2014/main" id="{08B06DD1-83E2-76CD-6F87-B4895331AF2B}"/>
              </a:ext>
            </a:extLst>
          </p:cNvPr>
          <p:cNvSpPr>
            <a:spLocks noGrp="1"/>
          </p:cNvSpPr>
          <p:nvPr>
            <p:ph type="sldNum" sz="quarter" idx="5"/>
          </p:nvPr>
        </p:nvSpPr>
        <p:spPr/>
        <p:txBody>
          <a:bodyPr/>
          <a:lstStyle/>
          <a:p>
            <a:fld id="{B9B2271B-2693-462A-9C15-F0EA81C33866}" type="slidenum">
              <a:rPr lang="en-US" smtClean="0"/>
              <a:t>9</a:t>
            </a:fld>
            <a:endParaRPr lang="en-US"/>
          </a:p>
        </p:txBody>
      </p:sp>
    </p:spTree>
    <p:extLst>
      <p:ext uri="{BB962C8B-B14F-4D97-AF65-F5344CB8AC3E}">
        <p14:creationId xmlns:p14="http://schemas.microsoft.com/office/powerpoint/2010/main" val="3482262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9317736" cy="4453128"/>
          </a:xfrm>
        </p:spPr>
        <p:txBody>
          <a:bodyPr anchor="t">
            <a:normAutofit/>
          </a:bodyPr>
          <a:lstStyle>
            <a:lvl1pPr algn="l">
              <a:defRPr sz="9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CF91071A-A69E-4756-A27D-7C7C5F9F32BB}" type="datetime1">
              <a:rPr lang="en-US" smtClean="0"/>
              <a:t>12/4/2025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05520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12/4/2025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9362825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644383" y="1012952"/>
            <a:ext cx="4023360" cy="1636776"/>
          </a:xfrm>
        </p:spPr>
        <p:txBody>
          <a:bodyPr anchor="b">
            <a:normAutofit/>
          </a:bodyPr>
          <a:lstStyle>
            <a:lvl1pPr>
              <a:defRPr sz="4800"/>
            </a:lvl1pPr>
          </a:lstStyle>
          <a:p>
            <a:r>
              <a:rPr lang="en-US"/>
              <a:t>Click to edit Master title style</a:t>
            </a:r>
          </a:p>
        </p:txBody>
      </p:sp>
      <p:sp>
        <p:nvSpPr>
          <p:cNvPr id="10" name="Picture Placeholder 7">
            <a:extLst>
              <a:ext uri="{FF2B5EF4-FFF2-40B4-BE49-F238E27FC236}">
                <a16:creationId xmlns:a16="http://schemas.microsoft.com/office/drawing/2014/main" id="{BA22E09C-1954-DBFC-E669-2449D22D2D2E}"/>
              </a:ext>
            </a:extLst>
          </p:cNvPr>
          <p:cNvSpPr>
            <a:spLocks noGrp="1"/>
          </p:cNvSpPr>
          <p:nvPr>
            <p:ph type="pic" sz="quarter" idx="14"/>
          </p:nvPr>
        </p:nvSpPr>
        <p:spPr>
          <a:xfrm>
            <a:off x="342901" y="345109"/>
            <a:ext cx="6714969" cy="6163508"/>
          </a:xfrm>
          <a:custGeom>
            <a:avLst/>
            <a:gdLst>
              <a:gd name="connsiteX0" fmla="*/ 312551 w 6714969"/>
              <a:gd name="connsiteY0" fmla="*/ 0 h 6163508"/>
              <a:gd name="connsiteX1" fmla="*/ 6402418 w 6714969"/>
              <a:gd name="connsiteY1" fmla="*/ 0 h 6163508"/>
              <a:gd name="connsiteX2" fmla="*/ 6714969 w 6714969"/>
              <a:gd name="connsiteY2" fmla="*/ 312551 h 6163508"/>
              <a:gd name="connsiteX3" fmla="*/ 6714969 w 6714969"/>
              <a:gd name="connsiteY3" fmla="*/ 5850957 h 6163508"/>
              <a:gd name="connsiteX4" fmla="*/ 6402418 w 6714969"/>
              <a:gd name="connsiteY4" fmla="*/ 6163508 h 6163508"/>
              <a:gd name="connsiteX5" fmla="*/ 312551 w 6714969"/>
              <a:gd name="connsiteY5" fmla="*/ 6163508 h 6163508"/>
              <a:gd name="connsiteX6" fmla="*/ 0 w 6714969"/>
              <a:gd name="connsiteY6" fmla="*/ 5850957 h 6163508"/>
              <a:gd name="connsiteX7" fmla="*/ 0 w 6714969"/>
              <a:gd name="connsiteY7" fmla="*/ 312551 h 6163508"/>
              <a:gd name="connsiteX8" fmla="*/ 312551 w 6714969"/>
              <a:gd name="connsiteY8" fmla="*/ 0 h 61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4969" h="6163508">
                <a:moveTo>
                  <a:pt x="312551" y="0"/>
                </a:moveTo>
                <a:lnTo>
                  <a:pt x="6402418" y="0"/>
                </a:lnTo>
                <a:cubicBezTo>
                  <a:pt x="6575035" y="0"/>
                  <a:pt x="6714969" y="139934"/>
                  <a:pt x="6714969" y="312551"/>
                </a:cubicBezTo>
                <a:lnTo>
                  <a:pt x="6714969" y="5850957"/>
                </a:lnTo>
                <a:cubicBezTo>
                  <a:pt x="6714969" y="6023574"/>
                  <a:pt x="6575035" y="6163508"/>
                  <a:pt x="6402418" y="6163508"/>
                </a:cubicBezTo>
                <a:lnTo>
                  <a:pt x="312551" y="6163508"/>
                </a:lnTo>
                <a:cubicBezTo>
                  <a:pt x="139934" y="6163508"/>
                  <a:pt x="0" y="6023574"/>
                  <a:pt x="0" y="5850957"/>
                </a:cubicBezTo>
                <a:lnTo>
                  <a:pt x="0" y="312551"/>
                </a:lnTo>
                <a:cubicBezTo>
                  <a:pt x="0" y="139934"/>
                  <a:pt x="139934" y="0"/>
                  <a:pt x="312551" y="0"/>
                </a:cubicBezTo>
                <a:close/>
              </a:path>
            </a:pathLst>
          </a:custGeom>
          <a:blipFill>
            <a:blip r:embed="rId2"/>
            <a:stretch>
              <a:fillRect/>
            </a:stretch>
          </a:blipFill>
        </p:spPr>
        <p:txBody>
          <a:bodyPr wrap="square">
            <a:noAutofit/>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644384" y="2896616"/>
            <a:ext cx="4023360" cy="3364992"/>
          </a:xfrm>
        </p:spPr>
        <p:txBody>
          <a:bodyPr vert="horz" lIns="91440" tIns="45720" rIns="91440" bIns="45720" rtlCol="0">
            <a:normAutofit/>
          </a:bodyPr>
          <a:lstStyle>
            <a:lvl1pPr marL="342900" indent="-3429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12/4/2025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4246531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239D5A0-3316-4C32-929A-0D0DB97D10BB}" type="datetime1">
              <a:rPr lang="en-US" smtClean="0"/>
              <a:t>12/4/2025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23863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FBBADD7-305F-4EB9-8736-D791FAF7A4D4}" type="datetime1">
              <a:rPr lang="en-US" smtClean="0"/>
              <a:t>12/4/2025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106589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80"/>
            <a:ext cx="11328845" cy="740664"/>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29768" y="1380744"/>
            <a:ext cx="11328844" cy="4901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649238A-C249-43B5-82BC-D29F8CAE992A}" type="datetime1">
              <a:rPr lang="en-US" smtClean="0"/>
              <a:t>12/4/2025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698846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97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4546182-1DDF-4ACE-B05D-D855179AB21D}" type="datetime1">
              <a:rPr lang="en-US" smtClean="0"/>
              <a:t>12/4/2025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4163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879F24-F3CA-4AD0-8BF8-AB0BBB30EE08}" type="datetime1">
              <a:rPr lang="en-US" smtClean="0"/>
              <a:t>12/4/2025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044582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4342EAA-E00A-40E8-8E99-2669E0367007}" type="datetime1">
              <a:rPr lang="en-US" smtClean="0"/>
              <a:t>12/4/2025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752727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4032504"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22392" y="640080"/>
            <a:ext cx="597103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4035030-C135-4A24-944D-06B773D2F2E6}" type="datetime1">
              <a:rPr lang="en-US" smtClean="0"/>
              <a:t>12/4/2025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843660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AA5E6FB-0D10-49C4-88DE-98215C666BA1}" type="datetime1">
              <a:rPr lang="en-US" smtClean="0"/>
              <a:t>12/4/2025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53789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4427554"/>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20D1C923-C708-4EAA-A92A-FF81A8F7DA0D}" type="datetime1">
              <a:rPr lang="en-US" smtClean="0"/>
              <a:t>12/4/2025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4177487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F226A48-373B-47E6-1E90-9892366CC9F0}"/>
              </a:ext>
            </a:extLst>
          </p:cNvPr>
          <p:cNvSpPr>
            <a:spLocks noGrp="1"/>
          </p:cNvSpPr>
          <p:nvPr>
            <p:ph type="pic" sz="quarter" idx="13"/>
          </p:nvPr>
        </p:nvSpPr>
        <p:spPr>
          <a:xfrm>
            <a:off x="342900" y="342900"/>
            <a:ext cx="4501152" cy="6172200"/>
          </a:xfrm>
          <a:custGeom>
            <a:avLst/>
            <a:gdLst>
              <a:gd name="connsiteX0" fmla="*/ 332635 w 4501152"/>
              <a:gd name="connsiteY0" fmla="*/ 0 h 6172200"/>
              <a:gd name="connsiteX1" fmla="*/ 4168517 w 4501152"/>
              <a:gd name="connsiteY1" fmla="*/ 0 h 6172200"/>
              <a:gd name="connsiteX2" fmla="*/ 4501152 w 4501152"/>
              <a:gd name="connsiteY2" fmla="*/ 331423 h 6172200"/>
              <a:gd name="connsiteX3" fmla="*/ 4501152 w 4501152"/>
              <a:gd name="connsiteY3" fmla="*/ 5840778 h 6172200"/>
              <a:gd name="connsiteX4" fmla="*/ 4168517 w 4501152"/>
              <a:gd name="connsiteY4" fmla="*/ 6172200 h 6172200"/>
              <a:gd name="connsiteX5" fmla="*/ 332635 w 4501152"/>
              <a:gd name="connsiteY5" fmla="*/ 6172200 h 6172200"/>
              <a:gd name="connsiteX6" fmla="*/ 0 w 4501152"/>
              <a:gd name="connsiteY6" fmla="*/ 5840778 h 6172200"/>
              <a:gd name="connsiteX7" fmla="*/ 0 w 4501152"/>
              <a:gd name="connsiteY7" fmla="*/ 331423 h 6172200"/>
              <a:gd name="connsiteX8" fmla="*/ 332635 w 4501152"/>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1152" h="6172200">
                <a:moveTo>
                  <a:pt x="332635" y="0"/>
                </a:moveTo>
                <a:lnTo>
                  <a:pt x="4168517" y="0"/>
                </a:lnTo>
                <a:cubicBezTo>
                  <a:pt x="4352226" y="0"/>
                  <a:pt x="4501152" y="148383"/>
                  <a:pt x="4501152" y="331423"/>
                </a:cubicBezTo>
                <a:lnTo>
                  <a:pt x="4501152" y="5840778"/>
                </a:lnTo>
                <a:cubicBezTo>
                  <a:pt x="4501152" y="6023817"/>
                  <a:pt x="4352226" y="6172200"/>
                  <a:pt x="4168517" y="6172200"/>
                </a:cubicBezTo>
                <a:lnTo>
                  <a:pt x="332635" y="6172200"/>
                </a:lnTo>
                <a:cubicBezTo>
                  <a:pt x="148926" y="6172200"/>
                  <a:pt x="0" y="6023817"/>
                  <a:pt x="0" y="5840778"/>
                </a:cubicBezTo>
                <a:lnTo>
                  <a:pt x="0" y="331423"/>
                </a:lnTo>
                <a:cubicBezTo>
                  <a:pt x="0" y="148383"/>
                  <a:pt x="148926" y="0"/>
                  <a:pt x="332635"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242880F-92D7-4796-B72D-6CF83054BAF5}"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454315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523749-65BA-43BD-B2BF-FF5A4C96AE14}" type="datetime1">
              <a:rPr lang="en-US" smtClean="0"/>
              <a:t>12/4/2025</a:t>
            </a:fld>
            <a:endParaRPr lang="en-US" dirty="0"/>
          </a:p>
        </p:txBody>
      </p:sp>
      <p:sp>
        <p:nvSpPr>
          <p:cNvPr id="4" name="Picture Placeholder 3">
            <a:extLst>
              <a:ext uri="{FF2B5EF4-FFF2-40B4-BE49-F238E27FC236}">
                <a16:creationId xmlns:a16="http://schemas.microsoft.com/office/drawing/2014/main" id="{7F11DC52-D1FD-A255-1A04-7A15A9DE3C8F}"/>
              </a:ext>
            </a:extLst>
          </p:cNvPr>
          <p:cNvSpPr>
            <a:spLocks noGrp="1"/>
          </p:cNvSpPr>
          <p:nvPr>
            <p:ph type="pic" sz="quarter" idx="13"/>
          </p:nvPr>
        </p:nvSpPr>
        <p:spPr>
          <a:xfrm>
            <a:off x="7353304" y="352327"/>
            <a:ext cx="4495799" cy="6172200"/>
          </a:xfrm>
          <a:custGeom>
            <a:avLst/>
            <a:gdLst>
              <a:gd name="connsiteX0" fmla="*/ 293171 w 4495799"/>
              <a:gd name="connsiteY0" fmla="*/ 0 h 6172200"/>
              <a:gd name="connsiteX1" fmla="*/ 4202628 w 4495799"/>
              <a:gd name="connsiteY1" fmla="*/ 0 h 6172200"/>
              <a:gd name="connsiteX2" fmla="*/ 4495799 w 4495799"/>
              <a:gd name="connsiteY2" fmla="*/ 293171 h 6172200"/>
              <a:gd name="connsiteX3" fmla="*/ 4495799 w 4495799"/>
              <a:gd name="connsiteY3" fmla="*/ 5879029 h 6172200"/>
              <a:gd name="connsiteX4" fmla="*/ 4202628 w 4495799"/>
              <a:gd name="connsiteY4" fmla="*/ 6172200 h 6172200"/>
              <a:gd name="connsiteX5" fmla="*/ 293171 w 4495799"/>
              <a:gd name="connsiteY5" fmla="*/ 6172200 h 6172200"/>
              <a:gd name="connsiteX6" fmla="*/ 0 w 4495799"/>
              <a:gd name="connsiteY6" fmla="*/ 5879029 h 6172200"/>
              <a:gd name="connsiteX7" fmla="*/ 0 w 4495799"/>
              <a:gd name="connsiteY7" fmla="*/ 293171 h 6172200"/>
              <a:gd name="connsiteX8" fmla="*/ 293171 w 4495799"/>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5799" h="6172200">
                <a:moveTo>
                  <a:pt x="293171" y="0"/>
                </a:moveTo>
                <a:lnTo>
                  <a:pt x="4202628" y="0"/>
                </a:lnTo>
                <a:cubicBezTo>
                  <a:pt x="4364542" y="0"/>
                  <a:pt x="4495799" y="131257"/>
                  <a:pt x="4495799" y="293171"/>
                </a:cubicBezTo>
                <a:lnTo>
                  <a:pt x="4495799" y="5879029"/>
                </a:lnTo>
                <a:cubicBezTo>
                  <a:pt x="4495799" y="6040943"/>
                  <a:pt x="4364542" y="6172200"/>
                  <a:pt x="4202628" y="6172200"/>
                </a:cubicBezTo>
                <a:lnTo>
                  <a:pt x="293171" y="6172200"/>
                </a:lnTo>
                <a:cubicBezTo>
                  <a:pt x="131257" y="6172200"/>
                  <a:pt x="0" y="6040943"/>
                  <a:pt x="0" y="5879029"/>
                </a:cubicBezTo>
                <a:lnTo>
                  <a:pt x="0" y="293171"/>
                </a:lnTo>
                <a:cubicBezTo>
                  <a:pt x="0" y="131257"/>
                  <a:pt x="131257" y="0"/>
                  <a:pt x="293171"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361965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9539F8C7-DD74-7177-C2DA-02533B6576FD}"/>
              </a:ext>
            </a:extLst>
          </p:cNvPr>
          <p:cNvSpPr>
            <a:spLocks noGrp="1"/>
          </p:cNvSpPr>
          <p:nvPr>
            <p:ph type="pic" sz="quarter" idx="13"/>
          </p:nvPr>
        </p:nvSpPr>
        <p:spPr>
          <a:xfrm>
            <a:off x="339373"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561C12A-E1D5-4BE9-85D9-F221F70F4931}"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0164546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7BBDBE6-5750-4902-BDAA-20F546DD8AD7}" type="datetime1">
              <a:rPr lang="en-US" smtClean="0"/>
              <a:t>12/4/2025</a:t>
            </a:fld>
            <a:endParaRPr lang="en-US" dirty="0"/>
          </a:p>
        </p:txBody>
      </p:sp>
      <p:sp>
        <p:nvSpPr>
          <p:cNvPr id="4" name="Picture Placeholder 3">
            <a:extLst>
              <a:ext uri="{FF2B5EF4-FFF2-40B4-BE49-F238E27FC236}">
                <a16:creationId xmlns:a16="http://schemas.microsoft.com/office/drawing/2014/main" id="{26FEEE5C-15B3-8386-23D3-B6B236C668F2}"/>
              </a:ext>
            </a:extLst>
          </p:cNvPr>
          <p:cNvSpPr>
            <a:spLocks noGrp="1"/>
          </p:cNvSpPr>
          <p:nvPr>
            <p:ph type="pic" sz="quarter" idx="13"/>
          </p:nvPr>
        </p:nvSpPr>
        <p:spPr>
          <a:xfrm>
            <a:off x="8046768"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2797394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01C4331-C33F-4DC1-AB74-C520A718CE2B}"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433259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91A4764-83A9-4A81-9507-BED109D81520}" type="datetime1">
              <a:rPr lang="en-US" smtClean="0"/>
              <a:t>12/4/2025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69214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9B2C6C9-D30C-4946-92A4-454A5FC69685}"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804485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D479CC6-BB04-42D6-AB0C-BAA184663D94}" type="datetime1">
              <a:rPr lang="en-US" smtClean="0"/>
              <a:t>12/4/2025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5262150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B3D66E4-8050-49E4-B8D2-06214BFB7C0A}"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273179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4502843" y="342901"/>
            <a:ext cx="7346257"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EE7AEA2F-0823-4BD6-88F7-6D0D98F52C93}"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4815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anchor="t">
            <a:normAutofit/>
          </a:bodyPr>
          <a:lstStyle>
            <a:lvl1pPr algn="l">
              <a:defRPr sz="125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93208"/>
            <a:ext cx="5669280" cy="1161288"/>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B761AAA3-5155-4231-8EEA-4F6426D8887B}" type="datetime1">
              <a:rPr lang="en-US" smtClean="0"/>
              <a:t>12/4/2025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6395964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06092A99-204A-46CE-8F70-09D6B2D34877}"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824054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2" y="5111854"/>
            <a:ext cx="3739279" cy="1389888"/>
          </a:xfrm>
        </p:spPr>
        <p:txBody>
          <a:bodyPr anchor="t">
            <a:normAutofit/>
          </a:bodyPr>
          <a:lstStyle>
            <a:lvl1pPr>
              <a:defRPr sz="3200"/>
            </a:lvl1pPr>
          </a:lstStyle>
          <a:p>
            <a:r>
              <a:rPr lang="en-US"/>
              <a:t>Click to edit Master title style</a:t>
            </a:r>
          </a:p>
        </p:txBody>
      </p:sp>
      <p:sp>
        <p:nvSpPr>
          <p:cNvPr id="19" name="Picture Placeholder 17">
            <a:extLst>
              <a:ext uri="{FF2B5EF4-FFF2-40B4-BE49-F238E27FC236}">
                <a16:creationId xmlns:a16="http://schemas.microsoft.com/office/drawing/2014/main" id="{D5837EDE-723C-6CF6-EB95-3AEDA1F07E9E}"/>
              </a:ext>
            </a:extLst>
          </p:cNvPr>
          <p:cNvSpPr>
            <a:spLocks noGrp="1"/>
          </p:cNvSpPr>
          <p:nvPr>
            <p:ph type="pic" sz="quarter" idx="15"/>
          </p:nvPr>
        </p:nvSpPr>
        <p:spPr>
          <a:xfrm>
            <a:off x="339373" y="320043"/>
            <a:ext cx="11509730" cy="4404825"/>
          </a:xfrm>
          <a:custGeom>
            <a:avLst/>
            <a:gdLst>
              <a:gd name="connsiteX0" fmla="*/ 299132 w 11509730"/>
              <a:gd name="connsiteY0" fmla="*/ 0 h 4404825"/>
              <a:gd name="connsiteX1" fmla="*/ 11210598 w 11509730"/>
              <a:gd name="connsiteY1" fmla="*/ 0 h 4404825"/>
              <a:gd name="connsiteX2" fmla="*/ 11509730 w 11509730"/>
              <a:gd name="connsiteY2" fmla="*/ 299132 h 4404825"/>
              <a:gd name="connsiteX3" fmla="*/ 11509730 w 11509730"/>
              <a:gd name="connsiteY3" fmla="*/ 4105693 h 4404825"/>
              <a:gd name="connsiteX4" fmla="*/ 11210598 w 11509730"/>
              <a:gd name="connsiteY4" fmla="*/ 4404825 h 4404825"/>
              <a:gd name="connsiteX5" fmla="*/ 299132 w 11509730"/>
              <a:gd name="connsiteY5" fmla="*/ 4404825 h 4404825"/>
              <a:gd name="connsiteX6" fmla="*/ 0 w 11509730"/>
              <a:gd name="connsiteY6" fmla="*/ 4105693 h 4404825"/>
              <a:gd name="connsiteX7" fmla="*/ 0 w 11509730"/>
              <a:gd name="connsiteY7" fmla="*/ 299132 h 4404825"/>
              <a:gd name="connsiteX8" fmla="*/ 299132 w 11509730"/>
              <a:gd name="connsiteY8" fmla="*/ 0 h 44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4404825">
                <a:moveTo>
                  <a:pt x="299132" y="0"/>
                </a:moveTo>
                <a:lnTo>
                  <a:pt x="11210598" y="0"/>
                </a:lnTo>
                <a:cubicBezTo>
                  <a:pt x="11375804" y="0"/>
                  <a:pt x="11509730" y="133926"/>
                  <a:pt x="11509730" y="299132"/>
                </a:cubicBezTo>
                <a:lnTo>
                  <a:pt x="11509730" y="4105693"/>
                </a:lnTo>
                <a:cubicBezTo>
                  <a:pt x="11509730" y="4270899"/>
                  <a:pt x="11375804" y="4404825"/>
                  <a:pt x="11210598" y="4404825"/>
                </a:cubicBezTo>
                <a:lnTo>
                  <a:pt x="299132" y="4404825"/>
                </a:lnTo>
                <a:cubicBezTo>
                  <a:pt x="133926" y="4404825"/>
                  <a:pt x="0" y="4270899"/>
                  <a:pt x="0" y="4105693"/>
                </a:cubicBezTo>
                <a:lnTo>
                  <a:pt x="0" y="299132"/>
                </a:lnTo>
                <a:cubicBezTo>
                  <a:pt x="0" y="133926"/>
                  <a:pt x="133926" y="0"/>
                  <a:pt x="299132"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8749EA3-15DE-451B-A24B-ACC8EA0B6D09}" type="datetime1">
              <a:rPr lang="en-US" smtClean="0"/>
              <a:t>12/4/2025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51928" y="5111854"/>
            <a:ext cx="6400800" cy="1389888"/>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025629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1BCE7E7D-ED4A-B625-6CB8-4D71682F63D4}"/>
              </a:ext>
            </a:extLst>
          </p:cNvPr>
          <p:cNvSpPr>
            <a:spLocks noGrp="1"/>
          </p:cNvSpPr>
          <p:nvPr>
            <p:ph type="pic" sz="quarter" idx="13"/>
          </p:nvPr>
        </p:nvSpPr>
        <p:spPr>
          <a:xfrm>
            <a:off x="339373" y="320042"/>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F1343DB-FCC0-4D52-80F2-173D55390D61}" type="datetime1">
              <a:rPr lang="en-US" smtClean="0"/>
              <a:t>12/4/2025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554145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86A25225-80A2-7139-2A81-39CA926639FF}"/>
              </a:ext>
            </a:extLst>
          </p:cNvPr>
          <p:cNvSpPr>
            <a:spLocks noGrp="1"/>
          </p:cNvSpPr>
          <p:nvPr>
            <p:ph type="pic" sz="quarter" idx="13"/>
          </p:nvPr>
        </p:nvSpPr>
        <p:spPr>
          <a:xfrm>
            <a:off x="339373" y="3067414"/>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19672"/>
            <a:ext cx="3494314" cy="338328"/>
          </a:xfrm>
        </p:spPr>
        <p:txBody>
          <a:bodyPr/>
          <a:lstStyle/>
          <a:p>
            <a:fld id="{457C7506-9AD1-49AD-BE44-C83E35401EAD}" type="datetime1">
              <a:rPr lang="en-US" smtClean="0"/>
              <a:t>12/4/2025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6519672"/>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6519672"/>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149149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40080"/>
            <a:ext cx="11155680" cy="970463"/>
          </a:xfrm>
        </p:spPr>
        <p:txBody>
          <a:bodyPr anchor="ctr"/>
          <a:lstStyle/>
          <a:p>
            <a:r>
              <a:rPr lang="en-US"/>
              <a:t>Click to edit Master title style</a:t>
            </a:r>
          </a:p>
        </p:txBody>
      </p:sp>
      <p:sp>
        <p:nvSpPr>
          <p:cNvPr id="10" name="Picture Placeholder 9">
            <a:extLst>
              <a:ext uri="{FF2B5EF4-FFF2-40B4-BE49-F238E27FC236}">
                <a16:creationId xmlns:a16="http://schemas.microsoft.com/office/drawing/2014/main" id="{45F6FDB5-F783-3538-287C-754C11C30975}"/>
              </a:ext>
            </a:extLst>
          </p:cNvPr>
          <p:cNvSpPr>
            <a:spLocks noGrp="1"/>
          </p:cNvSpPr>
          <p:nvPr>
            <p:ph type="pic" sz="quarter" idx="13"/>
          </p:nvPr>
        </p:nvSpPr>
        <p:spPr>
          <a:xfrm>
            <a:off x="429768" y="1828800"/>
            <a:ext cx="6176399" cy="4425696"/>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87768" y="1828800"/>
            <a:ext cx="429768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F94BF2A-D949-4DFB-9912-9D6234B797F2}"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461794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9" name="Picture Placeholder 8">
            <a:extLst>
              <a:ext uri="{FF2B5EF4-FFF2-40B4-BE49-F238E27FC236}">
                <a16:creationId xmlns:a16="http://schemas.microsoft.com/office/drawing/2014/main" id="{F5F2F272-6D18-7E06-3E9A-D10C5C502195}"/>
              </a:ext>
            </a:extLst>
          </p:cNvPr>
          <p:cNvSpPr>
            <a:spLocks noGrp="1"/>
          </p:cNvSpPr>
          <p:nvPr>
            <p:ph type="pic" sz="quarter" idx="13"/>
          </p:nvPr>
        </p:nvSpPr>
        <p:spPr>
          <a:xfrm>
            <a:off x="510075" y="2293496"/>
            <a:ext cx="4775158" cy="4039043"/>
          </a:xfrm>
          <a:custGeom>
            <a:avLst/>
            <a:gdLst>
              <a:gd name="connsiteX0" fmla="*/ 305917 w 4855463"/>
              <a:gd name="connsiteY0" fmla="*/ 0 h 4039043"/>
              <a:gd name="connsiteX1" fmla="*/ 4549547 w 4855463"/>
              <a:gd name="connsiteY1" fmla="*/ 0 h 4039043"/>
              <a:gd name="connsiteX2" fmla="*/ 4849249 w 4855463"/>
              <a:gd name="connsiteY2" fmla="*/ 244264 h 4039043"/>
              <a:gd name="connsiteX3" fmla="*/ 4855463 w 4855463"/>
              <a:gd name="connsiteY3" fmla="*/ 305907 h 4039043"/>
              <a:gd name="connsiteX4" fmla="*/ 4855463 w 4855463"/>
              <a:gd name="connsiteY4" fmla="*/ 3733136 h 4039043"/>
              <a:gd name="connsiteX5" fmla="*/ 4849249 w 4855463"/>
              <a:gd name="connsiteY5" fmla="*/ 3794779 h 4039043"/>
              <a:gd name="connsiteX6" fmla="*/ 4549547 w 4855463"/>
              <a:gd name="connsiteY6" fmla="*/ 4039043 h 4039043"/>
              <a:gd name="connsiteX7" fmla="*/ 305917 w 4855463"/>
              <a:gd name="connsiteY7" fmla="*/ 4039043 h 4039043"/>
              <a:gd name="connsiteX8" fmla="*/ 0 w 4855463"/>
              <a:gd name="connsiteY8" fmla="*/ 3733126 h 4039043"/>
              <a:gd name="connsiteX9" fmla="*/ 0 w 4855463"/>
              <a:gd name="connsiteY9" fmla="*/ 305917 h 4039043"/>
              <a:gd name="connsiteX10" fmla="*/ 305917 w 4855463"/>
              <a:gd name="connsiteY10" fmla="*/ 0 h 4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463" h="4039043">
                <a:moveTo>
                  <a:pt x="305917" y="0"/>
                </a:moveTo>
                <a:lnTo>
                  <a:pt x="4549547" y="0"/>
                </a:lnTo>
                <a:cubicBezTo>
                  <a:pt x="4697381" y="0"/>
                  <a:pt x="4820723" y="104863"/>
                  <a:pt x="4849249" y="244264"/>
                </a:cubicBezTo>
                <a:lnTo>
                  <a:pt x="4855463" y="305907"/>
                </a:lnTo>
                <a:lnTo>
                  <a:pt x="4855463" y="3733136"/>
                </a:lnTo>
                <a:lnTo>
                  <a:pt x="4849249" y="3794779"/>
                </a:lnTo>
                <a:cubicBezTo>
                  <a:pt x="4820723" y="3934180"/>
                  <a:pt x="4697381" y="4039043"/>
                  <a:pt x="4549547" y="4039043"/>
                </a:cubicBezTo>
                <a:lnTo>
                  <a:pt x="305917" y="4039043"/>
                </a:lnTo>
                <a:cubicBezTo>
                  <a:pt x="136964" y="4039043"/>
                  <a:pt x="0" y="3902079"/>
                  <a:pt x="0" y="3733126"/>
                </a:cubicBezTo>
                <a:lnTo>
                  <a:pt x="0" y="305917"/>
                </a:lnTo>
                <a:cubicBezTo>
                  <a:pt x="0" y="136964"/>
                  <a:pt x="136964" y="0"/>
                  <a:pt x="305917"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563594C-FF61-4FB6-A5E4-597CB7D69CB6}"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0047216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14639E5C-EF58-65A1-C364-F58DE761581C}"/>
              </a:ext>
            </a:extLst>
          </p:cNvPr>
          <p:cNvSpPr>
            <a:spLocks noGrp="1"/>
          </p:cNvSpPr>
          <p:nvPr>
            <p:ph type="pic" sz="quarter" idx="13"/>
          </p:nvPr>
        </p:nvSpPr>
        <p:spPr>
          <a:xfrm>
            <a:off x="510075" y="2293494"/>
            <a:ext cx="3666744" cy="4039044"/>
          </a:xfrm>
          <a:custGeom>
            <a:avLst/>
            <a:gdLst>
              <a:gd name="connsiteX0" fmla="*/ 292716 w 3666744"/>
              <a:gd name="connsiteY0" fmla="*/ 0 h 4039044"/>
              <a:gd name="connsiteX1" fmla="*/ 3374028 w 3666744"/>
              <a:gd name="connsiteY1" fmla="*/ 0 h 4039044"/>
              <a:gd name="connsiteX2" fmla="*/ 3666744 w 3666744"/>
              <a:gd name="connsiteY2" fmla="*/ 292716 h 4039044"/>
              <a:gd name="connsiteX3" fmla="*/ 3666744 w 3666744"/>
              <a:gd name="connsiteY3" fmla="*/ 3746328 h 4039044"/>
              <a:gd name="connsiteX4" fmla="*/ 3374028 w 3666744"/>
              <a:gd name="connsiteY4" fmla="*/ 4039044 h 4039044"/>
              <a:gd name="connsiteX5" fmla="*/ 292716 w 3666744"/>
              <a:gd name="connsiteY5" fmla="*/ 4039044 h 4039044"/>
              <a:gd name="connsiteX6" fmla="*/ 0 w 3666744"/>
              <a:gd name="connsiteY6" fmla="*/ 3746328 h 4039044"/>
              <a:gd name="connsiteX7" fmla="*/ 0 w 3666744"/>
              <a:gd name="connsiteY7" fmla="*/ 292716 h 4039044"/>
              <a:gd name="connsiteX8" fmla="*/ 292716 w 3666744"/>
              <a:gd name="connsiteY8" fmla="*/ 0 h 403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6744" h="4039044">
                <a:moveTo>
                  <a:pt x="292716" y="0"/>
                </a:moveTo>
                <a:lnTo>
                  <a:pt x="3374028" y="0"/>
                </a:lnTo>
                <a:cubicBezTo>
                  <a:pt x="3535691" y="0"/>
                  <a:pt x="3666744" y="131053"/>
                  <a:pt x="3666744" y="292716"/>
                </a:cubicBezTo>
                <a:lnTo>
                  <a:pt x="3666744" y="3746328"/>
                </a:lnTo>
                <a:cubicBezTo>
                  <a:pt x="3666744" y="3907991"/>
                  <a:pt x="3535691" y="4039044"/>
                  <a:pt x="3374028" y="4039044"/>
                </a:cubicBezTo>
                <a:lnTo>
                  <a:pt x="292716" y="4039044"/>
                </a:lnTo>
                <a:cubicBezTo>
                  <a:pt x="131053" y="4039044"/>
                  <a:pt x="0" y="3907991"/>
                  <a:pt x="0" y="3746328"/>
                </a:cubicBezTo>
                <a:lnTo>
                  <a:pt x="0" y="292716"/>
                </a:lnTo>
                <a:cubicBezTo>
                  <a:pt x="0" y="131053"/>
                  <a:pt x="131053" y="0"/>
                  <a:pt x="2927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9D205C6-AA77-4A66-BB27-EE68DDD0D193}"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9038215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Number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64F05DF3-EEC7-45DF-A943-3E12702079E5}" type="datetime1">
              <a:rPr lang="en-US" smtClean="0"/>
              <a:t>12/4/2025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5" y="4989044"/>
            <a:ext cx="11201399" cy="1225296"/>
          </a:xfrm>
        </p:spPr>
        <p:txBody>
          <a:bodyPr>
            <a:normAutofit/>
          </a:bodyPr>
          <a:lstStyle>
            <a:lvl1pPr marL="0" indent="0" algn="ctr">
              <a:buNone/>
              <a:defRPr sz="2400">
                <a:solidFill>
                  <a:schemeClr val="tx2">
                    <a:lumMod val="90000"/>
                    <a:lumOff val="10000"/>
                  </a:schemeClr>
                </a:solidFill>
              </a:defRPr>
            </a:lvl1pPr>
            <a:lvl2pPr marL="228600" indent="0" algn="ctr">
              <a:buNone/>
              <a:defRPr sz="2000">
                <a:solidFill>
                  <a:schemeClr val="tx2">
                    <a:lumMod val="90000"/>
                    <a:lumOff val="10000"/>
                  </a:schemeClr>
                </a:solidFill>
              </a:defRPr>
            </a:lvl2pPr>
            <a:lvl3pPr marL="457200" indent="0" algn="ctr">
              <a:buNone/>
              <a:defRPr sz="1800">
                <a:solidFill>
                  <a:schemeClr val="tx2">
                    <a:lumMod val="90000"/>
                    <a:lumOff val="10000"/>
                  </a:schemeClr>
                </a:solidFill>
              </a:defRPr>
            </a:lvl3pPr>
            <a:lvl4pPr marL="685800" indent="0" algn="ctr">
              <a:buNone/>
              <a:defRPr sz="1600">
                <a:solidFill>
                  <a:schemeClr val="tx2">
                    <a:lumMod val="90000"/>
                    <a:lumOff val="10000"/>
                  </a:schemeClr>
                </a:solidFill>
              </a:defRPr>
            </a:lvl4pPr>
            <a:lvl5pPr marL="914400" indent="0" algn="ctr">
              <a:buNone/>
              <a:defRPr sz="14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1117665"/>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4F39EAFF-A363-4554-A2A5-F61FABD0CE04}" type="datetime1">
              <a:rPr lang="en-US" smtClean="0"/>
              <a:t>12/4/2025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6" y="4989044"/>
            <a:ext cx="11201400" cy="1225296"/>
          </a:xfrm>
        </p:spPr>
        <p:txBody>
          <a:bodyPr>
            <a:normAutofit/>
          </a:bodyPr>
          <a:lstStyle>
            <a:lvl1pPr marL="0" indent="0" algn="ctr">
              <a:buNone/>
              <a:defRPr sz="2800"/>
            </a:lvl1pPr>
            <a:lvl2pPr marL="228600" indent="0" algn="ctr">
              <a:buNone/>
              <a:defRPr sz="2400"/>
            </a:lvl2pPr>
            <a:lvl3pPr marL="457200" indent="0" algn="ctr">
              <a:buNone/>
              <a:defRPr sz="2000"/>
            </a:lvl3pPr>
            <a:lvl4pPr marL="685800" indent="0" algn="ctr">
              <a:buNone/>
              <a:defRPr sz="1800"/>
            </a:lvl4pPr>
            <a:lvl5pPr marL="914400" indent="0" algn="ctr">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2240902"/>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29768" y="603504"/>
            <a:ext cx="11201400" cy="4206240"/>
          </a:xfrm>
        </p:spPr>
        <p:txBody>
          <a:bodyPr>
            <a:normAutofit/>
          </a:bodyPr>
          <a:lstStyle>
            <a:lvl1pPr algn="l">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90F47950-0717-4110-9557-F08D8A545BF8}" type="datetime1">
              <a:rPr lang="en-US" smtClean="0"/>
              <a:t>12/4/2025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29768" y="4809744"/>
            <a:ext cx="5897880" cy="1353312"/>
          </a:xfrm>
        </p:spPr>
        <p:txBody>
          <a:bodyPr>
            <a:normAutofit/>
          </a:bodyPr>
          <a:lstStyle>
            <a:lvl1pPr marL="0" indent="0" algn="l">
              <a:buNone/>
              <a:defRPr sz="2800">
                <a:solidFill>
                  <a:schemeClr val="tx2">
                    <a:lumMod val="90000"/>
                    <a:lumOff val="10000"/>
                  </a:schemeClr>
                </a:solidFill>
              </a:defRPr>
            </a:lvl1pPr>
            <a:lvl2pPr marL="228600" indent="0" algn="l">
              <a:buNone/>
              <a:defRPr sz="2400">
                <a:solidFill>
                  <a:schemeClr val="tx2">
                    <a:lumMod val="90000"/>
                    <a:lumOff val="10000"/>
                  </a:schemeClr>
                </a:solidFill>
              </a:defRPr>
            </a:lvl2pPr>
            <a:lvl3pPr marL="457200" indent="0" algn="l">
              <a:buNone/>
              <a:defRPr sz="2000">
                <a:solidFill>
                  <a:schemeClr val="tx2">
                    <a:lumMod val="90000"/>
                    <a:lumOff val="10000"/>
                  </a:schemeClr>
                </a:solidFill>
              </a:defRPr>
            </a:lvl3pPr>
            <a:lvl4pPr marL="685800" indent="0" algn="l">
              <a:buNone/>
              <a:defRPr sz="1800">
                <a:solidFill>
                  <a:schemeClr val="tx2">
                    <a:lumMod val="90000"/>
                    <a:lumOff val="10000"/>
                  </a:schemeClr>
                </a:solidFill>
              </a:defRPr>
            </a:lvl4pPr>
            <a:lvl5pPr marL="914400" indent="0" algn="l">
              <a:buNone/>
              <a:defRPr sz="16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174278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t">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F9A648C8-0436-6FAF-8B52-BA15EFB5F90C}"/>
              </a:ext>
            </a:extLst>
          </p:cNvPr>
          <p:cNvSpPr>
            <a:spLocks noGrp="1"/>
          </p:cNvSpPr>
          <p:nvPr>
            <p:ph type="pic" sz="quarter" idx="13"/>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A94E042F-6826-4E41-A6B0-8BF606E4151E}" type="datetime1">
              <a:rPr lang="en-US" smtClean="0"/>
              <a:t>12/4/2025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9161223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B911F94A-833D-4D19-8ACB-52DAEF08569A}" type="datetime1">
              <a:rPr lang="en-US" smtClean="0"/>
              <a:t>12/4/2025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9614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823376"/>
            <a:ext cx="9198864" cy="2875175"/>
          </a:xfrm>
        </p:spPr>
        <p:txBody>
          <a:bodyPr anchor="ctr">
            <a:normAutofit/>
          </a:bodyPr>
          <a:lstStyle>
            <a:lvl1pPr>
              <a:defRPr sz="44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350C3A70-5484-4418-A739-7B973E09E7E8}" type="datetime1">
              <a:rPr lang="en-US" smtClean="0"/>
              <a:t>12/4/2025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276088"/>
            <a:ext cx="9198864" cy="466344"/>
          </a:xfrm>
        </p:spPr>
        <p:txBody>
          <a:bodyPr>
            <a:normAutofit/>
          </a:bodyPr>
          <a:lstStyle>
            <a:lvl1pPr marL="0" indent="0">
              <a:buNone/>
              <a:defRPr sz="2200" b="1">
                <a:solidFill>
                  <a:schemeClr val="tx2">
                    <a:lumMod val="75000"/>
                    <a:lumOff val="25000"/>
                  </a:schemeClr>
                </a:solidFill>
              </a:defRPr>
            </a:lvl1pPr>
            <a:lvl2pPr marL="228600" indent="0">
              <a:buNone/>
              <a:defRPr sz="2000" b="1">
                <a:solidFill>
                  <a:schemeClr val="tx2">
                    <a:lumMod val="75000"/>
                    <a:lumOff val="25000"/>
                  </a:schemeClr>
                </a:solidFill>
              </a:defRPr>
            </a:lvl2pPr>
            <a:lvl3pPr marL="457200" indent="0">
              <a:buNone/>
              <a:defRPr sz="1800" b="1">
                <a:solidFill>
                  <a:schemeClr val="tx2">
                    <a:lumMod val="75000"/>
                    <a:lumOff val="25000"/>
                  </a:schemeClr>
                </a:solidFill>
              </a:defRPr>
            </a:lvl3pPr>
            <a:lvl4pPr marL="685800" indent="0">
              <a:buNone/>
              <a:defRPr sz="1600" b="1">
                <a:solidFill>
                  <a:schemeClr val="tx2">
                    <a:lumMod val="75000"/>
                    <a:lumOff val="25000"/>
                  </a:schemeClr>
                </a:solidFill>
              </a:defRPr>
            </a:lvl4pPr>
            <a:lvl5pPr marL="914400" indent="0">
              <a:buNone/>
              <a:defRPr sz="1400" b="1">
                <a:solidFill>
                  <a:schemeClr val="tx2">
                    <a:lumMod val="75000"/>
                    <a:lumOff val="25000"/>
                  </a:schemeClr>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24372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4A9563B-AAD5-FEB6-A529-82D8BF95E524}"/>
              </a:ext>
            </a:extLst>
          </p:cNvPr>
          <p:cNvSpPr/>
          <p:nvPr userDrawn="1"/>
        </p:nvSpPr>
        <p:spPr>
          <a:xfrm>
            <a:off x="806386" y="760151"/>
            <a:ext cx="10579222" cy="5337698"/>
          </a:xfrm>
          <a:prstGeom prst="roundRect">
            <a:avLst>
              <a:gd name="adj" fmla="val 6093"/>
            </a:avLst>
          </a:pr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2092751"/>
            <a:ext cx="8695944" cy="2128102"/>
          </a:xfrm>
        </p:spPr>
        <p:txBody>
          <a:bodyPr anchor="ctr">
            <a:normAutofit/>
          </a:bodyPr>
          <a:lstStyle>
            <a:lvl1pPr>
              <a:lnSpc>
                <a:spcPct val="100000"/>
              </a:lnSpc>
              <a:defRPr sz="38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23A9960C-742D-4508-821A-E36FD033CDBF}" type="datetime1">
              <a:rPr lang="en-US" smtClean="0"/>
              <a:t>12/4/2025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5120640"/>
            <a:ext cx="8695944" cy="621792"/>
          </a:xfrm>
        </p:spPr>
        <p:txBody>
          <a:bodyPr vert="horz" lIns="91440" tIns="45720" rIns="91440" bIns="45720" rtlCol="0" anchor="ctr">
            <a:normAutofit/>
          </a:bodyPr>
          <a:lstStyle>
            <a:lvl1pPr marL="0" indent="0">
              <a:buNone/>
              <a:defRPr lang="en-US" b="1" dirty="0"/>
            </a:lvl1pPr>
            <a:lvl2pPr marL="228600" indent="0">
              <a:buNone/>
              <a:defRPr lang="en-US" b="1" dirty="0"/>
            </a:lvl2pPr>
            <a:lvl3pPr marL="457200" indent="0">
              <a:buNone/>
              <a:defRPr lang="en-US" b="1" dirty="0"/>
            </a:lvl3pPr>
            <a:lvl4pPr marL="685800" indent="0">
              <a:buNone/>
              <a:defRPr lang="en-US" b="1" dirty="0"/>
            </a:lvl4pPr>
            <a:lvl5pPr marL="914400" indent="0">
              <a:buNone/>
              <a:defRPr lang="en-US" b="1"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38547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9619488" cy="4526280"/>
          </a:xfrm>
        </p:spPr>
        <p:txBody>
          <a:bodyPr anchor="ctr">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B7E0D0A5-9A76-413F-B8E0-5A45841D7E46}" type="datetime1">
              <a:rPr lang="en-US" smtClean="0"/>
              <a:t>12/4/2025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9815929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1179576"/>
            <a:ext cx="9317736" cy="3785616"/>
          </a:xfrm>
        </p:spPr>
        <p:txBody>
          <a:bodyPr anchor="b">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ED0AF003-CBE1-47D7-BB91-14D8E3A57039}" type="datetime1">
              <a:rPr lang="en-US" smtClean="0"/>
              <a:t>12/4/2025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8166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430213" y="2020825"/>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381750" y="2020824"/>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8FEEC48-96C8-40C8-BC32-68BFC261013A}"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891147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430213" y="2020888"/>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E7079F91-8FDB-4AB3-84FB-6B8E68AF702B}" type="datetime1">
              <a:rPr lang="en-US" smtClean="0"/>
              <a:t>12/4/2025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624867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0061D436-D43A-4662-BADB-33E2F793B997}" type="datetime1">
              <a:rPr lang="en-US" smtClean="0"/>
              <a:t>12/4/2025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726933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21DC9DBE-31FF-4D71-B719-92EBAC3193CE}" type="datetime1">
              <a:rPr lang="en-US" smtClean="0"/>
              <a:t>12/4/2025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0329069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6"/>
            <a:ext cx="3595634" cy="1757505"/>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62F576B-5432-44C5-AE72-B8C78722FE99}" type="datetime1">
              <a:rPr lang="en-US" smtClean="0"/>
              <a:t>12/4/2025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82137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5591348"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srcRect/>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3E408205-B154-4943-AEBC-86E16421E5DB}" type="datetime1">
              <a:rPr lang="en-US" smtClean="0"/>
              <a:t>12/4/2025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866128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ADACA751-BBB2-3E33-EA6C-54B4A7F6842B}"/>
              </a:ext>
            </a:extLst>
          </p:cNvPr>
          <p:cNvSpPr>
            <a:spLocks noGrp="1"/>
          </p:cNvSpPr>
          <p:nvPr>
            <p:ph type="pic" idx="1"/>
          </p:nvPr>
        </p:nvSpPr>
        <p:spPr>
          <a:xfrm>
            <a:off x="5063319" y="342901"/>
            <a:ext cx="6785782" cy="6172198"/>
          </a:xfrm>
          <a:custGeom>
            <a:avLst/>
            <a:gdLst>
              <a:gd name="connsiteX0" fmla="*/ 264355 w 6785782"/>
              <a:gd name="connsiteY0" fmla="*/ 0 h 6172198"/>
              <a:gd name="connsiteX1" fmla="*/ 6521427 w 6785782"/>
              <a:gd name="connsiteY1" fmla="*/ 0 h 6172198"/>
              <a:gd name="connsiteX2" fmla="*/ 6785782 w 6785782"/>
              <a:gd name="connsiteY2" fmla="*/ 264355 h 6172198"/>
              <a:gd name="connsiteX3" fmla="*/ 6785782 w 6785782"/>
              <a:gd name="connsiteY3" fmla="*/ 5907843 h 6172198"/>
              <a:gd name="connsiteX4" fmla="*/ 6521427 w 6785782"/>
              <a:gd name="connsiteY4" fmla="*/ 6172198 h 6172198"/>
              <a:gd name="connsiteX5" fmla="*/ 264355 w 6785782"/>
              <a:gd name="connsiteY5" fmla="*/ 6172198 h 6172198"/>
              <a:gd name="connsiteX6" fmla="*/ 0 w 6785782"/>
              <a:gd name="connsiteY6" fmla="*/ 5907843 h 6172198"/>
              <a:gd name="connsiteX7" fmla="*/ 0 w 6785782"/>
              <a:gd name="connsiteY7" fmla="*/ 264355 h 6172198"/>
              <a:gd name="connsiteX8" fmla="*/ 264355 w 6785782"/>
              <a:gd name="connsiteY8" fmla="*/ 0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782" h="6172198">
                <a:moveTo>
                  <a:pt x="264355" y="0"/>
                </a:moveTo>
                <a:lnTo>
                  <a:pt x="6521427" y="0"/>
                </a:lnTo>
                <a:cubicBezTo>
                  <a:pt x="6667426" y="0"/>
                  <a:pt x="6785782" y="118356"/>
                  <a:pt x="6785782" y="264355"/>
                </a:cubicBezTo>
                <a:lnTo>
                  <a:pt x="6785782" y="5907843"/>
                </a:lnTo>
                <a:cubicBezTo>
                  <a:pt x="6785782" y="6053842"/>
                  <a:pt x="6667426" y="6172198"/>
                  <a:pt x="6521427" y="6172198"/>
                </a:cubicBezTo>
                <a:lnTo>
                  <a:pt x="264355" y="6172198"/>
                </a:lnTo>
                <a:cubicBezTo>
                  <a:pt x="118356" y="6172198"/>
                  <a:pt x="0" y="6053842"/>
                  <a:pt x="0" y="5907843"/>
                </a:cubicBezTo>
                <a:lnTo>
                  <a:pt x="0" y="264355"/>
                </a:lnTo>
                <a:cubicBezTo>
                  <a:pt x="0" y="118356"/>
                  <a:pt x="118356" y="0"/>
                  <a:pt x="264355" y="0"/>
                </a:cubicBezTo>
                <a:close/>
              </a:path>
            </a:pathLst>
          </a:custGeom>
          <a:blipFill>
            <a:blip r:embed="rId2"/>
            <a:stretch>
              <a:fillRect/>
            </a:stretch>
          </a:blipFill>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4366CE1-0051-42BD-BBD3-CB4EC65FC51D}" type="datetime1">
              <a:rPr lang="en-US" smtClean="0"/>
              <a:t>12/4/2025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460475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Autofit/>
          </a:bodyPr>
          <a:lstStyle>
            <a:lvl1pPr>
              <a:defRPr sz="80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D404B75-5BA7-423E-A6AE-B3781CB72AA9}" type="datetime1">
              <a:rPr lang="en-US" smtClean="0"/>
              <a:t>12/4/2025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166788552"/>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7370064"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7370064" cy="22311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FC1F7B-2472-4057-932A-A13696216B5F}" type="datetime1">
              <a:rPr lang="en-US" smtClean="0"/>
              <a:t>12/4/2025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0224188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D144122-2A67-493C-895E-2682608B0F6A}" type="datetime1">
              <a:rPr lang="en-US" smtClean="0"/>
              <a:t>12/4/2025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
        <p:nvSpPr>
          <p:cNvPr id="11" name="Picture Placeholder 6">
            <a:extLst>
              <a:ext uri="{FF2B5EF4-FFF2-40B4-BE49-F238E27FC236}">
                <a16:creationId xmlns:a16="http://schemas.microsoft.com/office/drawing/2014/main" id="{8F28510C-0939-D915-FCC8-7D8AD4475782}"/>
              </a:ext>
            </a:extLst>
          </p:cNvPr>
          <p:cNvSpPr>
            <a:spLocks noGrp="1"/>
          </p:cNvSpPr>
          <p:nvPr>
            <p:ph type="pic" sz="quarter" idx="13"/>
          </p:nvPr>
        </p:nvSpPr>
        <p:spPr>
          <a:xfrm>
            <a:off x="6517247" y="342900"/>
            <a:ext cx="5334000" cy="6172200"/>
          </a:xfrm>
          <a:custGeom>
            <a:avLst/>
            <a:gdLst>
              <a:gd name="connsiteX0" fmla="*/ 305905 w 5334000"/>
              <a:gd name="connsiteY0" fmla="*/ 0 h 6172200"/>
              <a:gd name="connsiteX1" fmla="*/ 5028095 w 5334000"/>
              <a:gd name="connsiteY1" fmla="*/ 0 h 6172200"/>
              <a:gd name="connsiteX2" fmla="*/ 5334000 w 5334000"/>
              <a:gd name="connsiteY2" fmla="*/ 305905 h 6172200"/>
              <a:gd name="connsiteX3" fmla="*/ 5334000 w 5334000"/>
              <a:gd name="connsiteY3" fmla="*/ 5866295 h 6172200"/>
              <a:gd name="connsiteX4" fmla="*/ 5028095 w 5334000"/>
              <a:gd name="connsiteY4" fmla="*/ 6172200 h 6172200"/>
              <a:gd name="connsiteX5" fmla="*/ 305905 w 5334000"/>
              <a:gd name="connsiteY5" fmla="*/ 6172200 h 6172200"/>
              <a:gd name="connsiteX6" fmla="*/ 0 w 5334000"/>
              <a:gd name="connsiteY6" fmla="*/ 5866295 h 6172200"/>
              <a:gd name="connsiteX7" fmla="*/ 0 w 5334000"/>
              <a:gd name="connsiteY7" fmla="*/ 305905 h 6172200"/>
              <a:gd name="connsiteX8" fmla="*/ 305905 w 53340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0" h="6172200">
                <a:moveTo>
                  <a:pt x="305905" y="0"/>
                </a:moveTo>
                <a:lnTo>
                  <a:pt x="5028095" y="0"/>
                </a:lnTo>
                <a:cubicBezTo>
                  <a:pt x="5197042" y="0"/>
                  <a:pt x="5334000" y="136958"/>
                  <a:pt x="5334000" y="305905"/>
                </a:cubicBezTo>
                <a:lnTo>
                  <a:pt x="5334000" y="5866295"/>
                </a:lnTo>
                <a:cubicBezTo>
                  <a:pt x="5334000" y="6035242"/>
                  <a:pt x="5197042" y="6172200"/>
                  <a:pt x="5028095" y="6172200"/>
                </a:cubicBezTo>
                <a:lnTo>
                  <a:pt x="305905" y="6172200"/>
                </a:lnTo>
                <a:cubicBezTo>
                  <a:pt x="136958" y="6172200"/>
                  <a:pt x="0" y="6035242"/>
                  <a:pt x="0" y="5866295"/>
                </a:cubicBezTo>
                <a:lnTo>
                  <a:pt x="0" y="305905"/>
                </a:lnTo>
                <a:cubicBezTo>
                  <a:pt x="0" y="136958"/>
                  <a:pt x="136958" y="0"/>
                  <a:pt x="305905" y="0"/>
                </a:cubicBezTo>
                <a:close/>
              </a:path>
            </a:pathLst>
          </a:custGeom>
          <a:blipFill>
            <a:blip r:embed="rId2"/>
            <a:stretch>
              <a:fillRect/>
            </a:stretch>
          </a:blipFill>
        </p:spPr>
        <p:txBody>
          <a:bodyPr wrap="square">
            <a:noAutofit/>
          </a:bodyPr>
          <a:lstStyle/>
          <a:p>
            <a:endParaRPr lang="en-US" dirty="0"/>
          </a:p>
        </p:txBody>
      </p:sp>
    </p:spTree>
    <p:extLst>
      <p:ext uri="{BB962C8B-B14F-4D97-AF65-F5344CB8AC3E}">
        <p14:creationId xmlns:p14="http://schemas.microsoft.com/office/powerpoint/2010/main" val="37104923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347472"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486A74E5-A9C0-4E5C-851E-13F6D920EA1A}" type="datetime1">
              <a:rPr lang="en-US" smtClean="0"/>
              <a:t>12/4/2025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884154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userDrawn="1"/>
        </p:nvSpPr>
        <p:spPr>
          <a:xfrm>
            <a:off x="0" y="0"/>
            <a:ext cx="12192000" cy="685800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3188DBF3-F598-4A31-8E9B-511F7F0D5E47}" type="datetime1">
              <a:rPr lang="en-US" smtClean="0"/>
              <a:t>12/4/2025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1535147396"/>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bg1"/>
                </a:solidFill>
              </a:defRPr>
            </a:lvl1pPr>
          </a:lstStyle>
          <a:p>
            <a:fld id="{3188DBF3-F598-4A31-8E9B-511F7F0D5E47}" type="datetime1">
              <a:rPr lang="en-US" smtClean="0"/>
              <a:pPr/>
              <a:t>12/4/2025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bg1"/>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2082496864"/>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519672"/>
            <a:ext cx="2843784" cy="338328"/>
          </a:xfrm>
          <a:prstGeom prst="rect">
            <a:avLst/>
          </a:prstGeom>
        </p:spPr>
        <p:txBody>
          <a:bodyPr vert="horz" lIns="91440" tIns="45720" rIns="91440" bIns="45720" rtlCol="0" anchor="ctr"/>
          <a:lstStyle>
            <a:lvl1pPr algn="l">
              <a:defRPr sz="800">
                <a:solidFill>
                  <a:schemeClr val="tx1"/>
                </a:solidFill>
              </a:defRPr>
            </a:lvl1pPr>
          </a:lstStyle>
          <a:p>
            <a:fld id="{8A7B9ABC-2BDA-432C-8D53-84813DB6E36F}" type="datetime1">
              <a:rPr lang="en-US" smtClean="0"/>
              <a:t>12/4/2025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60536" y="6519672"/>
            <a:ext cx="2642616" cy="338328"/>
          </a:xfrm>
          <a:prstGeom prst="rect">
            <a:avLst/>
          </a:prstGeom>
        </p:spPr>
        <p:txBody>
          <a:bodyPr vert="horz" lIns="91440" tIns="45720" rIns="91440" bIns="45720" rtlCol="0" anchor="ctr"/>
          <a:lstStyle>
            <a:lvl1pPr algn="r">
              <a:defRPr sz="8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75720" y="6519672"/>
            <a:ext cx="457200" cy="338328"/>
          </a:xfrm>
          <a:prstGeom prst="rect">
            <a:avLst/>
          </a:prstGeom>
        </p:spPr>
        <p:txBody>
          <a:bodyPr vert="horz" lIns="91440" tIns="45720" rIns="91440" bIns="45720" rtlCol="0" anchor="ctr"/>
          <a:lstStyle>
            <a:lvl1pPr algn="r">
              <a:defRPr sz="800">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248380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hf sldNum="0"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5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F6CEE-3C8D-79B3-B38B-132C72DC11BC}"/>
              </a:ext>
            </a:extLst>
          </p:cNvPr>
          <p:cNvSpPr>
            <a:spLocks noGrp="1"/>
          </p:cNvSpPr>
          <p:nvPr>
            <p:ph type="ctrTitle"/>
          </p:nvPr>
        </p:nvSpPr>
        <p:spPr>
          <a:xfrm>
            <a:off x="429768" y="438912"/>
            <a:ext cx="9317736" cy="4453128"/>
          </a:xfrm>
        </p:spPr>
        <p:txBody>
          <a:bodyPr anchor="t">
            <a:normAutofit/>
          </a:bodyPr>
          <a:lstStyle/>
          <a:p>
            <a:r>
              <a:rPr lang="en-US" sz="8900"/>
              <a:t>Clinical Supply Chain Modeling and Optimization</a:t>
            </a:r>
          </a:p>
        </p:txBody>
      </p:sp>
      <p:sp>
        <p:nvSpPr>
          <p:cNvPr id="3" name="Subtitle 2">
            <a:extLst>
              <a:ext uri="{FF2B5EF4-FFF2-40B4-BE49-F238E27FC236}">
                <a16:creationId xmlns:a16="http://schemas.microsoft.com/office/drawing/2014/main" id="{2F962683-07E2-672E-6E10-9FE968275739}"/>
              </a:ext>
            </a:extLst>
          </p:cNvPr>
          <p:cNvSpPr>
            <a:spLocks noGrp="1"/>
          </p:cNvSpPr>
          <p:nvPr>
            <p:ph type="subTitle" idx="1"/>
          </p:nvPr>
        </p:nvSpPr>
        <p:spPr>
          <a:xfrm>
            <a:off x="429768" y="4387702"/>
            <a:ext cx="5431536" cy="1866794"/>
          </a:xfrm>
        </p:spPr>
        <p:txBody>
          <a:bodyPr anchor="t">
            <a:normAutofit fontScale="85000" lnSpcReduction="10000"/>
          </a:bodyPr>
          <a:lstStyle/>
          <a:p>
            <a:r>
              <a:rPr lang="en-US" b="1" dirty="0"/>
              <a:t>Enhancing efficiency in clinical supply operations</a:t>
            </a:r>
          </a:p>
          <a:p>
            <a:r>
              <a:rPr lang="en-US" b="1" dirty="0"/>
              <a:t>ASA Efficiency+ Clinical Supply Chain Subsection</a:t>
            </a:r>
          </a:p>
          <a:p>
            <a:endParaRPr lang="en-US" dirty="0"/>
          </a:p>
          <a:p>
            <a:r>
              <a:rPr lang="en-US" dirty="0"/>
              <a:t>Christi Kleoudis, Sr. Director Statistics, AstraZeneca</a:t>
            </a:r>
          </a:p>
          <a:p>
            <a:r>
              <a:rPr lang="en-US" dirty="0"/>
              <a:t>21 Nov 2025</a:t>
            </a:r>
          </a:p>
        </p:txBody>
      </p:sp>
    </p:spTree>
    <p:extLst>
      <p:ext uri="{BB962C8B-B14F-4D97-AF65-F5344CB8AC3E}">
        <p14:creationId xmlns:p14="http://schemas.microsoft.com/office/powerpoint/2010/main" val="53823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p:tmPct val="10000"/>
                                  </p:iterate>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7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1000"/>
                                  </p:stCondLst>
                                  <p:iterate>
                                    <p:tmPct val="10000"/>
                                  </p:iterate>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700"/>
                                        <p:tgtEl>
                                          <p:spTgt spid="3">
                                            <p:txEl>
                                              <p:pRg st="4" end="4"/>
                                            </p:txEl>
                                          </p:spTgt>
                                        </p:tgtEl>
                                      </p:cBhvr>
                                    </p:animEffect>
                                  </p:childTnLst>
                                </p:cTn>
                              </p:par>
                              <p:par>
                                <p:cTn id="26" presetID="42" presetClass="entr" presetSubtype="0" fill="hold" grpId="1" nodeType="withEffect">
                                  <p:stCondLst>
                                    <p:cond delay="250"/>
                                  </p:stCondLst>
                                  <p:iterate>
                                    <p:tmPct val="10000"/>
                                  </p:iterate>
                                  <p:childTnLst>
                                    <p:set>
                                      <p:cBhvr>
                                        <p:cTn id="27" dur="1" fill="hold">
                                          <p:stCondLst>
                                            <p:cond delay="0"/>
                                          </p:stCondLst>
                                        </p:cTn>
                                        <p:tgtEl>
                                          <p:spTgt spid="3"/>
                                        </p:tgtEl>
                                        <p:attrNameLst>
                                          <p:attrName>style.visibility</p:attrName>
                                        </p:attrNameLst>
                                      </p:cBhvr>
                                      <p:to>
                                        <p:strVal val="visible"/>
                                      </p:to>
                                    </p:set>
                                    <p:animEffect transition="in" filter="fade">
                                      <p:cBhvr>
                                        <p:cTn id="28" dur="250"/>
                                        <p:tgtEl>
                                          <p:spTgt spid="3"/>
                                        </p:tgtEl>
                                      </p:cBhvr>
                                    </p:animEffect>
                                    <p:anim calcmode="lin" valueType="num">
                                      <p:cBhvr>
                                        <p:cTn id="29" dur="250" fill="hold"/>
                                        <p:tgtEl>
                                          <p:spTgt spid="3"/>
                                        </p:tgtEl>
                                        <p:attrNameLst>
                                          <p:attrName>ppt_x</p:attrName>
                                        </p:attrNameLst>
                                      </p:cBhvr>
                                      <p:tavLst>
                                        <p:tav tm="0">
                                          <p:val>
                                            <p:strVal val="#ppt_x"/>
                                          </p:val>
                                        </p:tav>
                                        <p:tav tm="100000">
                                          <p:val>
                                            <p:strVal val="#ppt_x"/>
                                          </p:val>
                                        </p:tav>
                                      </p:tavLst>
                                    </p:anim>
                                    <p:anim calcmode="lin" valueType="num">
                                      <p:cBhvr>
                                        <p:cTn id="30"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B584-9160-342F-8D5E-6BA7A3B34869}"/>
              </a:ext>
            </a:extLst>
          </p:cNvPr>
          <p:cNvSpPr>
            <a:spLocks noGrp="1"/>
          </p:cNvSpPr>
          <p:nvPr>
            <p:ph type="title"/>
          </p:nvPr>
        </p:nvSpPr>
        <p:spPr>
          <a:xfrm>
            <a:off x="429768" y="1810512"/>
            <a:ext cx="7772400" cy="4562856"/>
          </a:xfrm>
        </p:spPr>
        <p:txBody>
          <a:bodyPr anchor="b">
            <a:normAutofit/>
          </a:bodyPr>
          <a:lstStyle/>
          <a:p>
            <a:r>
              <a:rPr lang="en-US"/>
              <a:t>Key Constraints in Supply Chain Modeling</a:t>
            </a:r>
          </a:p>
        </p:txBody>
      </p:sp>
      <p:sp>
        <p:nvSpPr>
          <p:cNvPr id="7" name="Text Placeholder 2">
            <a:extLst>
              <a:ext uri="{FF2B5EF4-FFF2-40B4-BE49-F238E27FC236}">
                <a16:creationId xmlns:a16="http://schemas.microsoft.com/office/drawing/2014/main" id="{9DC8C165-4B70-100B-182A-611037C50FEC}"/>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597466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E1682-0F89-8766-F5F6-86C473EC0997}"/>
              </a:ext>
            </a:extLst>
          </p:cNvPr>
          <p:cNvSpPr>
            <a:spLocks noGrp="1"/>
          </p:cNvSpPr>
          <p:nvPr>
            <p:ph type="title"/>
          </p:nvPr>
        </p:nvSpPr>
        <p:spPr>
          <a:xfrm>
            <a:off x="429768" y="553616"/>
            <a:ext cx="4457764" cy="1757505"/>
          </a:xfrm>
        </p:spPr>
        <p:txBody>
          <a:bodyPr vert="horz" lIns="91440" tIns="45720" rIns="91440" bIns="45720" rtlCol="0" anchor="t">
            <a:normAutofit/>
          </a:bodyPr>
          <a:lstStyle/>
          <a:p>
            <a:pPr>
              <a:spcAft>
                <a:spcPts val="600"/>
              </a:spcAft>
            </a:pPr>
            <a:r>
              <a:rPr lang="en-US" b="0" kern="1200" dirty="0">
                <a:latin typeface="+mj-lt"/>
                <a:ea typeface="+mj-ea"/>
                <a:cs typeface="+mj-cs"/>
              </a:rPr>
              <a:t>Labeling, </a:t>
            </a:r>
            <a:br>
              <a:rPr lang="en-US" b="0" kern="1200" dirty="0">
                <a:latin typeface="+mj-lt"/>
                <a:ea typeface="+mj-ea"/>
                <a:cs typeface="+mj-cs"/>
              </a:rPr>
            </a:br>
            <a:r>
              <a:rPr lang="en-US" b="0" kern="1200" dirty="0">
                <a:latin typeface="+mj-lt"/>
                <a:ea typeface="+mj-ea"/>
                <a:cs typeface="+mj-cs"/>
              </a:rPr>
              <a:t>Number of Depots, and Enrollment Expectations </a:t>
            </a:r>
          </a:p>
        </p:txBody>
      </p:sp>
      <p:sp>
        <p:nvSpPr>
          <p:cNvPr id="5" name="TextBox 4">
            <a:extLst>
              <a:ext uri="{FF2B5EF4-FFF2-40B4-BE49-F238E27FC236}">
                <a16:creationId xmlns:a16="http://schemas.microsoft.com/office/drawing/2014/main" id="{4433BE30-E56F-473F-B048-9898826C79B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9" y="2311121"/>
            <a:ext cx="3309608" cy="3993263"/>
          </a:xfrm>
          <a:prstGeom prst="rect">
            <a:avLst/>
          </a:prstGeom>
        </p:spPr>
        <p:txBody>
          <a:bodyPr>
            <a:normAutofit/>
          </a:bodyPr>
          <a:lstStyle/>
          <a:p>
            <a:pPr marL="0" indent="0">
              <a:lnSpc>
                <a:spcPct val="90000"/>
              </a:lnSpc>
              <a:spcBef>
                <a:spcPts val="2500"/>
              </a:spcBef>
              <a:spcAft>
                <a:spcPts val="600"/>
              </a:spcAft>
              <a:buNone/>
            </a:pPr>
            <a:r>
              <a:rPr lang="en-US" sz="1400" b="1" dirty="0"/>
              <a:t>Multi-lingual Labeling</a:t>
            </a:r>
          </a:p>
          <a:p>
            <a:pPr marL="0" lvl="1" indent="0">
              <a:lnSpc>
                <a:spcPct val="90000"/>
              </a:lnSpc>
              <a:spcBef>
                <a:spcPts val="1000"/>
              </a:spcBef>
              <a:spcAft>
                <a:spcPts val="600"/>
              </a:spcAft>
              <a:buNone/>
            </a:pPr>
            <a:r>
              <a:rPr lang="en-US" sz="1400" dirty="0"/>
              <a:t>The number of languages on labels affects kit availability at depots across countries and sites.</a:t>
            </a:r>
          </a:p>
          <a:p>
            <a:pPr marL="0" indent="0">
              <a:lnSpc>
                <a:spcPct val="90000"/>
              </a:lnSpc>
              <a:spcBef>
                <a:spcPts val="2500"/>
              </a:spcBef>
              <a:spcAft>
                <a:spcPts val="600"/>
              </a:spcAft>
              <a:buNone/>
            </a:pPr>
            <a:r>
              <a:rPr lang="en-US" sz="1400" b="1" dirty="0"/>
              <a:t>Depot Quantity</a:t>
            </a:r>
          </a:p>
          <a:p>
            <a:pPr marL="0" lvl="1" indent="0">
              <a:lnSpc>
                <a:spcPct val="90000"/>
              </a:lnSpc>
              <a:spcBef>
                <a:spcPts val="1000"/>
              </a:spcBef>
              <a:spcAft>
                <a:spcPts val="600"/>
              </a:spcAft>
              <a:buNone/>
            </a:pPr>
            <a:r>
              <a:rPr lang="en-US" sz="1400" dirty="0"/>
              <a:t>The total number of depots influences logistics and inventory distribution efficiency.</a:t>
            </a:r>
          </a:p>
          <a:p>
            <a:pPr>
              <a:lnSpc>
                <a:spcPct val="90000"/>
              </a:lnSpc>
              <a:spcBef>
                <a:spcPts val="2500"/>
              </a:spcBef>
              <a:spcAft>
                <a:spcPts val="600"/>
              </a:spcAft>
            </a:pPr>
            <a:r>
              <a:rPr lang="en-US" sz="1400" b="1" dirty="0"/>
              <a:t>Patient Enrollment Expectations</a:t>
            </a:r>
          </a:p>
          <a:p>
            <a:pPr marL="0" lvl="1" indent="0">
              <a:lnSpc>
                <a:spcPct val="90000"/>
              </a:lnSpc>
              <a:spcBef>
                <a:spcPts val="1000"/>
              </a:spcBef>
              <a:spcAft>
                <a:spcPts val="600"/>
              </a:spcAft>
              <a:buNone/>
            </a:pPr>
            <a:r>
              <a:rPr lang="en-US" sz="1400" dirty="0"/>
              <a:t>Estimating expected patients per site involves predicting recruitment per country and site.</a:t>
            </a:r>
          </a:p>
          <a:p>
            <a:pPr marL="0" lvl="1" indent="0">
              <a:lnSpc>
                <a:spcPct val="90000"/>
              </a:lnSpc>
              <a:spcBef>
                <a:spcPts val="1000"/>
              </a:spcBef>
              <a:spcAft>
                <a:spcPts val="600"/>
              </a:spcAft>
              <a:buNone/>
            </a:pPr>
            <a:endParaRPr lang="en-US" sz="1400" dirty="0"/>
          </a:p>
        </p:txBody>
      </p:sp>
      <p:pic>
        <p:nvPicPr>
          <p:cNvPr id="4" name="Content Placeholder 3" descr="Close up of blank cardboard boxes inside large warehouse">
            <a:extLst>
              <a:ext uri="{FF2B5EF4-FFF2-40B4-BE49-F238E27FC236}">
                <a16:creationId xmlns:a16="http://schemas.microsoft.com/office/drawing/2014/main" id="{7DA2E138-BA79-4EEE-9C85-EF3BD9CB4FC5}"/>
              </a:ext>
            </a:extLst>
          </p:cNvPr>
          <p:cNvPicPr>
            <a:picLocks noGrp="1" noChangeAspect="1"/>
          </p:cNvPicPr>
          <p:nvPr>
            <p:ph idx="1"/>
          </p:nvPr>
        </p:nvPicPr>
        <p:blipFill>
          <a:blip r:embed="rId3"/>
          <a:stretch>
            <a:fillRect/>
          </a:stretch>
        </p:blipFill>
        <p:spPr>
          <a:xfrm>
            <a:off x="5104798" y="1270725"/>
            <a:ext cx="6466741" cy="4316549"/>
          </a:xfrm>
          <a:prstGeom prst="rect">
            <a:avLst/>
          </a:prstGeom>
          <a:noFill/>
        </p:spPr>
      </p:pic>
    </p:spTree>
    <p:extLst>
      <p:ext uri="{BB962C8B-B14F-4D97-AF65-F5344CB8AC3E}">
        <p14:creationId xmlns:p14="http://schemas.microsoft.com/office/powerpoint/2010/main" val="3808511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1DC3-D5A7-2F1D-DFD0-2C2767AD3333}"/>
              </a:ext>
            </a:extLst>
          </p:cNvPr>
          <p:cNvSpPr>
            <a:spLocks noGrp="1"/>
          </p:cNvSpPr>
          <p:nvPr>
            <p:ph type="title"/>
          </p:nvPr>
        </p:nvSpPr>
        <p:spPr>
          <a:xfrm>
            <a:off x="429768" y="553616"/>
            <a:ext cx="3595634" cy="1757505"/>
          </a:xfrm>
        </p:spPr>
        <p:txBody>
          <a:bodyPr vert="horz" lIns="91440" tIns="45720" rIns="91440" bIns="45720" rtlCol="0" anchor="t">
            <a:normAutofit/>
          </a:bodyPr>
          <a:lstStyle/>
          <a:p>
            <a:r>
              <a:rPr lang="en-US" b="0" kern="1200" dirty="0">
                <a:latin typeface="+mj-lt"/>
                <a:ea typeface="+mj-ea"/>
                <a:cs typeface="+mj-cs"/>
              </a:rPr>
              <a:t>Shelf life and  Temperature </a:t>
            </a:r>
          </a:p>
        </p:txBody>
      </p:sp>
      <p:sp>
        <p:nvSpPr>
          <p:cNvPr id="5" name="TextBox 4">
            <a:extLst>
              <a:ext uri="{FF2B5EF4-FFF2-40B4-BE49-F238E27FC236}">
                <a16:creationId xmlns:a16="http://schemas.microsoft.com/office/drawing/2014/main" id="{31BAD575-338E-4C81-863E-5BE4C90361D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9" y="2311121"/>
            <a:ext cx="3309608" cy="3993263"/>
          </a:xfrm>
          <a:prstGeom prst="rect">
            <a:avLst/>
          </a:prstGeom>
        </p:spPr>
        <p:txBody>
          <a:bodyPr>
            <a:normAutofit/>
          </a:bodyPr>
          <a:lstStyle/>
          <a:p>
            <a:pPr marL="0" indent="0">
              <a:lnSpc>
                <a:spcPct val="90000"/>
              </a:lnSpc>
              <a:spcBef>
                <a:spcPts val="2500"/>
              </a:spcBef>
              <a:spcAft>
                <a:spcPts val="600"/>
              </a:spcAft>
              <a:buNone/>
            </a:pPr>
            <a:r>
              <a:rPr lang="en-US" sz="1400" b="1" dirty="0"/>
              <a:t>Shelf Life and Expiry</a:t>
            </a:r>
          </a:p>
          <a:p>
            <a:pPr marL="0" lvl="1">
              <a:lnSpc>
                <a:spcPct val="90000"/>
              </a:lnSpc>
              <a:spcBef>
                <a:spcPts val="1000"/>
              </a:spcBef>
              <a:spcAft>
                <a:spcPts val="600"/>
              </a:spcAft>
            </a:pPr>
            <a:r>
              <a:rPr lang="en-US" sz="1400" dirty="0"/>
              <a:t>Understanding shelf life, expiry dates, and damage helps ensure product safety and effectiveness. Different countries impose varying shelf-life requirements impacting drug selection and packing decisions.</a:t>
            </a:r>
          </a:p>
          <a:p>
            <a:pPr marL="0" lvl="1" indent="0">
              <a:lnSpc>
                <a:spcPct val="90000"/>
              </a:lnSpc>
              <a:spcBef>
                <a:spcPts val="1000"/>
              </a:spcBef>
              <a:spcAft>
                <a:spcPts val="600"/>
              </a:spcAft>
              <a:buNone/>
            </a:pPr>
            <a:r>
              <a:rPr lang="en-US" sz="1400" dirty="0"/>
              <a:t> </a:t>
            </a:r>
            <a:r>
              <a:rPr lang="en-US" sz="1400" b="1" dirty="0"/>
              <a:t>Temperature Restrictions</a:t>
            </a:r>
          </a:p>
          <a:p>
            <a:pPr marL="0" lvl="1" indent="0">
              <a:lnSpc>
                <a:spcPct val="90000"/>
              </a:lnSpc>
              <a:spcBef>
                <a:spcPts val="1000"/>
              </a:spcBef>
              <a:spcAft>
                <a:spcPts val="600"/>
              </a:spcAft>
              <a:buNone/>
            </a:pPr>
            <a:r>
              <a:rPr lang="en-US" sz="1400" dirty="0"/>
              <a:t>Proper temperature management, including cold storage or room temperature, is critical to maintain product integrity.</a:t>
            </a:r>
          </a:p>
        </p:txBody>
      </p:sp>
      <p:pic>
        <p:nvPicPr>
          <p:cNvPr id="4" name="Content Placeholder 3" descr="Negative test results using rapid test devices for COVID-19 as well as the delta variant.">
            <a:extLst>
              <a:ext uri="{FF2B5EF4-FFF2-40B4-BE49-F238E27FC236}">
                <a16:creationId xmlns:a16="http://schemas.microsoft.com/office/drawing/2014/main" id="{09381650-9749-49DE-A5C4-777A784E1E0D}"/>
              </a:ext>
            </a:extLst>
          </p:cNvPr>
          <p:cNvPicPr>
            <a:picLocks noGrp="1" noChangeAspect="1"/>
          </p:cNvPicPr>
          <p:nvPr>
            <p:ph idx="1"/>
          </p:nvPr>
        </p:nvPicPr>
        <p:blipFill>
          <a:blip r:embed="rId3"/>
          <a:stretch>
            <a:fillRect/>
          </a:stretch>
        </p:blipFill>
        <p:spPr>
          <a:xfrm>
            <a:off x="5136995" y="1271624"/>
            <a:ext cx="6466741" cy="4316549"/>
          </a:xfrm>
          <a:prstGeom prst="rect">
            <a:avLst/>
          </a:prstGeom>
          <a:noFill/>
        </p:spPr>
      </p:pic>
    </p:spTree>
    <p:extLst>
      <p:ext uri="{BB962C8B-B14F-4D97-AF65-F5344CB8AC3E}">
        <p14:creationId xmlns:p14="http://schemas.microsoft.com/office/powerpoint/2010/main" val="3749768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3F5C-D7A5-DE1B-7E09-F309B5BAB1A1}"/>
              </a:ext>
            </a:extLst>
          </p:cNvPr>
          <p:cNvSpPr>
            <a:spLocks noGrp="1"/>
          </p:cNvSpPr>
          <p:nvPr>
            <p:ph type="title"/>
          </p:nvPr>
        </p:nvSpPr>
        <p:spPr>
          <a:xfrm>
            <a:off x="8062175" y="122350"/>
            <a:ext cx="3921617" cy="2015544"/>
          </a:xfrm>
        </p:spPr>
        <p:txBody>
          <a:bodyPr vert="horz" lIns="91440" tIns="45720" rIns="91440" bIns="45720" rtlCol="0" anchor="b">
            <a:normAutofit/>
          </a:bodyPr>
          <a:lstStyle/>
          <a:p>
            <a:r>
              <a:rPr lang="en-US" sz="3000" b="0" kern="1200" dirty="0">
                <a:latin typeface="+mj-lt"/>
                <a:ea typeface="+mj-ea"/>
                <a:cs typeface="+mj-cs"/>
              </a:rPr>
              <a:t>Resupply Lead Time </a:t>
            </a:r>
            <a:br>
              <a:rPr lang="en-US" sz="3000" b="0" kern="1200" dirty="0">
                <a:latin typeface="+mj-lt"/>
                <a:ea typeface="+mj-ea"/>
                <a:cs typeface="+mj-cs"/>
              </a:rPr>
            </a:br>
            <a:r>
              <a:rPr lang="en-US" sz="3000" b="0" kern="1200" dirty="0">
                <a:latin typeface="+mj-lt"/>
                <a:ea typeface="+mj-ea"/>
                <a:cs typeface="+mj-cs"/>
              </a:rPr>
              <a:t>and</a:t>
            </a:r>
            <a:br>
              <a:rPr lang="en-US" sz="3000" b="0" kern="1200" dirty="0">
                <a:latin typeface="+mj-lt"/>
                <a:ea typeface="+mj-ea"/>
                <a:cs typeface="+mj-cs"/>
              </a:rPr>
            </a:br>
            <a:r>
              <a:rPr lang="en-US" sz="3000" b="0" kern="1200" dirty="0">
                <a:latin typeface="+mj-lt"/>
                <a:ea typeface="+mj-ea"/>
                <a:cs typeface="+mj-cs"/>
              </a:rPr>
              <a:t>Adaptive Stock Levels</a:t>
            </a:r>
          </a:p>
        </p:txBody>
      </p:sp>
      <p:pic>
        <p:nvPicPr>
          <p:cNvPr id="4" name="Content Placeholder 3" descr="3D medicine or drugs object with circuit lines connections in blue background with copy space.">
            <a:extLst>
              <a:ext uri="{FF2B5EF4-FFF2-40B4-BE49-F238E27FC236}">
                <a16:creationId xmlns:a16="http://schemas.microsoft.com/office/drawing/2014/main" id="{347FC483-BA01-4AE6-9AC0-F3FFE38A6A59}"/>
              </a:ext>
            </a:extLst>
          </p:cNvPr>
          <p:cNvPicPr>
            <a:picLocks noGrp="1" noChangeAspect="1"/>
          </p:cNvPicPr>
          <p:nvPr>
            <p:ph type="pic" sz="quarter" idx="13"/>
          </p:nvPr>
        </p:nvPicPr>
        <p:blipFill>
          <a:blip r:embed="rId3"/>
          <a:srcRect l="40123"/>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1B13D116-66D0-48FF-82DF-AEA996386BB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062175" y="2473453"/>
            <a:ext cx="3786925" cy="4041648"/>
          </a:xfrm>
          <a:prstGeom prst="rect">
            <a:avLst/>
          </a:prstGeom>
        </p:spPr>
        <p:txBody>
          <a:bodyPr>
            <a:normAutofit fontScale="92500" lnSpcReduction="20000"/>
          </a:bodyPr>
          <a:lstStyle/>
          <a:p>
            <a:pPr>
              <a:spcBef>
                <a:spcPts val="2500"/>
              </a:spcBef>
              <a:spcAft>
                <a:spcPts val="600"/>
              </a:spcAft>
            </a:pPr>
            <a:r>
              <a:rPr lang="en-US" sz="1400" b="1" dirty="0"/>
              <a:t>Resupply Lead Time</a:t>
            </a:r>
          </a:p>
          <a:p>
            <a:pPr marL="0" lvl="1" indent="0">
              <a:spcBef>
                <a:spcPts val="1000"/>
              </a:spcBef>
              <a:spcAft>
                <a:spcPts val="600"/>
              </a:spcAft>
              <a:buFont typeface="Arial" panose="020B0604020202020204" pitchFamily="34" charset="0"/>
              <a:buNone/>
            </a:pPr>
            <a:r>
              <a:rPr lang="en-US" sz="1400" dirty="0"/>
              <a:t>Time from resupply notification to delivery.  Depending if resupply is for the central/local depot resupply or a site, lead time may include packaging, transportation, and clearing customs. </a:t>
            </a:r>
          </a:p>
          <a:p>
            <a:pPr marL="0" indent="0">
              <a:spcBef>
                <a:spcPts val="2500"/>
              </a:spcBef>
              <a:spcAft>
                <a:spcPts val="600"/>
              </a:spcAft>
              <a:buFont typeface="Arial" panose="020B0604020202020204" pitchFamily="34" charset="0"/>
              <a:buNone/>
            </a:pPr>
            <a:r>
              <a:rPr lang="en-US" sz="1400" b="1" dirty="0"/>
              <a:t>Adaptive Stock</a:t>
            </a:r>
          </a:p>
          <a:p>
            <a:pPr marL="0" lvl="1" indent="0">
              <a:spcBef>
                <a:spcPts val="1000"/>
              </a:spcBef>
              <a:spcAft>
                <a:spcPts val="600"/>
              </a:spcAft>
              <a:buFont typeface="Arial" panose="020B0604020202020204" pitchFamily="34" charset="0"/>
              <a:buNone/>
            </a:pPr>
            <a:r>
              <a:rPr lang="en-US" sz="1400" dirty="0"/>
              <a:t>Stock levels adjust dynamically based on demand variability during trial lifecycle. </a:t>
            </a:r>
          </a:p>
          <a:p>
            <a:pPr marL="0" lvl="1" indent="0">
              <a:spcBef>
                <a:spcPts val="1000"/>
              </a:spcBef>
              <a:spcAft>
                <a:spcPts val="600"/>
              </a:spcAft>
              <a:buFont typeface="Arial" panose="020B0604020202020204" pitchFamily="34" charset="0"/>
              <a:buNone/>
            </a:pPr>
            <a:r>
              <a:rPr lang="en-US" sz="1400" dirty="0"/>
              <a:t> Sources of demand variability include </a:t>
            </a:r>
          </a:p>
          <a:p>
            <a:pPr marL="285750" lvl="1" indent="-285750">
              <a:spcBef>
                <a:spcPts val="1000"/>
              </a:spcBef>
              <a:spcAft>
                <a:spcPts val="600"/>
              </a:spcAft>
              <a:buFont typeface="Arial" panose="020B0604020202020204" pitchFamily="34" charset="0"/>
              <a:buChar char="•"/>
            </a:pPr>
            <a:r>
              <a:rPr lang="en-US" sz="1400" dirty="0"/>
              <a:t>slowing of patients  in screening,</a:t>
            </a:r>
          </a:p>
          <a:p>
            <a:pPr marL="285750" lvl="1" indent="-285750">
              <a:spcBef>
                <a:spcPts val="1000"/>
              </a:spcBef>
              <a:spcAft>
                <a:spcPts val="600"/>
              </a:spcAft>
              <a:buFont typeface="Arial" panose="020B0604020202020204" pitchFamily="34" charset="0"/>
              <a:buChar char="•"/>
            </a:pPr>
            <a:r>
              <a:rPr lang="en-US" sz="1400" dirty="0"/>
              <a:t>patients discontinuing treatment prematurely, and </a:t>
            </a:r>
          </a:p>
          <a:p>
            <a:pPr marL="285750" lvl="1" indent="-285750">
              <a:spcBef>
                <a:spcPts val="1000"/>
              </a:spcBef>
              <a:spcAft>
                <a:spcPts val="600"/>
              </a:spcAft>
              <a:buFont typeface="Arial" panose="020B0604020202020204" pitchFamily="34" charset="0"/>
              <a:buChar char="•"/>
            </a:pPr>
            <a:r>
              <a:rPr lang="en-US" sz="1400" dirty="0"/>
              <a:t>close of recruitment. </a:t>
            </a:r>
          </a:p>
        </p:txBody>
      </p:sp>
    </p:spTree>
    <p:extLst>
      <p:ext uri="{BB962C8B-B14F-4D97-AF65-F5344CB8AC3E}">
        <p14:creationId xmlns:p14="http://schemas.microsoft.com/office/powerpoint/2010/main" val="1714153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FBF0F-B80C-9DB0-4087-75CBB0700DBE}"/>
              </a:ext>
            </a:extLst>
          </p:cNvPr>
          <p:cNvSpPr>
            <a:spLocks noGrp="1"/>
          </p:cNvSpPr>
          <p:nvPr>
            <p:ph type="title"/>
          </p:nvPr>
        </p:nvSpPr>
        <p:spPr>
          <a:xfrm>
            <a:off x="321733" y="561425"/>
            <a:ext cx="3322988" cy="1892808"/>
          </a:xfrm>
        </p:spPr>
        <p:txBody>
          <a:bodyPr vert="horz" lIns="91440" tIns="45720" rIns="91440" bIns="45720" rtlCol="0" anchor="t">
            <a:normAutofit/>
          </a:bodyPr>
          <a:lstStyle/>
          <a:p>
            <a:r>
              <a:rPr lang="en-US" b="0" kern="1200" dirty="0">
                <a:latin typeface="+mj-lt"/>
                <a:ea typeface="+mj-ea"/>
                <a:cs typeface="+mj-cs"/>
              </a:rPr>
              <a:t>Shipment frequency and Demand uncertainty</a:t>
            </a:r>
          </a:p>
        </p:txBody>
      </p:sp>
      <p:pic>
        <p:nvPicPr>
          <p:cNvPr id="4" name="Content Placeholder 3" descr="Semi truck on a multi lane highway during heavy snowfall at night. Photographed at high iso with slight motion blur in some points of the frame.">
            <a:extLst>
              <a:ext uri="{FF2B5EF4-FFF2-40B4-BE49-F238E27FC236}">
                <a16:creationId xmlns:a16="http://schemas.microsoft.com/office/drawing/2014/main" id="{BBECFFC3-F6BB-4A04-98DD-51EB58502819}"/>
              </a:ext>
            </a:extLst>
          </p:cNvPr>
          <p:cNvPicPr>
            <a:picLocks noGrp="1" noChangeAspect="1"/>
          </p:cNvPicPr>
          <p:nvPr>
            <p:ph type="pic" sz="quarter" idx="13"/>
          </p:nvPr>
        </p:nvPicPr>
        <p:blipFill>
          <a:blip r:embed="rId3"/>
          <a:srcRect t="31248" r="-1" b="23738"/>
          <a:stretch>
            <a:fillRect/>
          </a:stretch>
        </p:blipFill>
        <p:spPr>
          <a:xfrm>
            <a:off x="339373" y="3067414"/>
            <a:ext cx="11509730" cy="3458229"/>
          </a:xfrm>
          <a:prstGeom prst="rect">
            <a:avLst/>
          </a:prstGeom>
          <a:noFill/>
        </p:spPr>
      </p:pic>
      <p:sp>
        <p:nvSpPr>
          <p:cNvPr id="5" name="TextBox 4">
            <a:extLst>
              <a:ext uri="{FF2B5EF4-FFF2-40B4-BE49-F238E27FC236}">
                <a16:creationId xmlns:a16="http://schemas.microsoft.com/office/drawing/2014/main" id="{988B864F-0A4E-4CCB-BFB4-3E4948C50A3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977640" y="561425"/>
            <a:ext cx="7772400" cy="22402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dirty="0"/>
              <a:t>Shipment Frequency Definition</a:t>
            </a:r>
          </a:p>
          <a:p>
            <a:pPr marL="0" lvl="1" indent="0">
              <a:spcBef>
                <a:spcPts val="1000"/>
              </a:spcBef>
              <a:spcAft>
                <a:spcPts val="600"/>
              </a:spcAft>
              <a:buFont typeface="Arial" panose="020B0604020202020204" pitchFamily="34" charset="0"/>
              <a:buNone/>
            </a:pPr>
            <a:r>
              <a:rPr lang="en-US" sz="1400" dirty="0"/>
              <a:t>Shipment frequency is determined by product type, stocking cost, product cost, and demand factors.</a:t>
            </a:r>
          </a:p>
          <a:p>
            <a:pPr marL="0" indent="0">
              <a:spcBef>
                <a:spcPts val="2500"/>
              </a:spcBef>
              <a:spcAft>
                <a:spcPts val="600"/>
              </a:spcAft>
              <a:buFont typeface="Arial" panose="020B0604020202020204" pitchFamily="34" charset="0"/>
              <a:buNone/>
            </a:pPr>
            <a:r>
              <a:rPr lang="en-US" sz="1400" b="1" dirty="0"/>
              <a:t>Demand Uncertainty in Kits</a:t>
            </a:r>
          </a:p>
          <a:p>
            <a:pPr marL="0" lvl="1" indent="0">
              <a:spcBef>
                <a:spcPts val="1000"/>
              </a:spcBef>
              <a:spcAft>
                <a:spcPts val="600"/>
              </a:spcAft>
              <a:buFont typeface="Arial" panose="020B0604020202020204" pitchFamily="34" charset="0"/>
              <a:buNone/>
            </a:pPr>
            <a:r>
              <a:rPr lang="en-US" sz="1400" dirty="0"/>
              <a:t>Certain kits have high demand uncertainty due to titration designs, adaptive designs, dosing based on weight or body surface area, and rescue medication use.</a:t>
            </a:r>
          </a:p>
        </p:txBody>
      </p:sp>
    </p:spTree>
    <p:extLst>
      <p:ext uri="{BB962C8B-B14F-4D97-AF65-F5344CB8AC3E}">
        <p14:creationId xmlns:p14="http://schemas.microsoft.com/office/powerpoint/2010/main" val="3361688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309CB-0C35-F086-6DC8-E3A1B3D546D6}"/>
              </a:ext>
            </a:extLst>
          </p:cNvPr>
          <p:cNvSpPr>
            <a:spLocks noGrp="1"/>
          </p:cNvSpPr>
          <p:nvPr>
            <p:ph type="title"/>
          </p:nvPr>
        </p:nvSpPr>
        <p:spPr>
          <a:xfrm>
            <a:off x="429768" y="603504"/>
            <a:ext cx="4480560" cy="1527048"/>
          </a:xfrm>
        </p:spPr>
        <p:txBody>
          <a:bodyPr vert="horz" lIns="91440" tIns="45720" rIns="91440" bIns="45720" rtlCol="0" anchor="b">
            <a:normAutofit/>
          </a:bodyPr>
          <a:lstStyle/>
          <a:p>
            <a:r>
              <a:rPr lang="en-US" dirty="0"/>
              <a:t>Shipment triggers and </a:t>
            </a:r>
            <a:r>
              <a:rPr lang="en-US" b="0" kern="1200" dirty="0">
                <a:latin typeface="+mj-lt"/>
                <a:ea typeface="+mj-ea"/>
                <a:cs typeface="+mj-cs"/>
              </a:rPr>
              <a:t>Screen fail rates</a:t>
            </a:r>
          </a:p>
        </p:txBody>
      </p:sp>
      <p:sp>
        <p:nvSpPr>
          <p:cNvPr id="5" name="TextBox 4">
            <a:extLst>
              <a:ext uri="{FF2B5EF4-FFF2-40B4-BE49-F238E27FC236}">
                <a16:creationId xmlns:a16="http://schemas.microsoft.com/office/drawing/2014/main" id="{1E50BFD2-4D57-41D6-A84B-8E1787B2FB3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7" y="2276856"/>
            <a:ext cx="4480560" cy="4041648"/>
          </a:xfrm>
          <a:prstGeom prst="rect">
            <a:avLst/>
          </a:prstGeom>
        </p:spPr>
        <p:txBody>
          <a:bodyPr>
            <a:normAutofit lnSpcReduction="10000"/>
          </a:bodyPr>
          <a:lstStyle/>
          <a:p>
            <a:pPr>
              <a:spcBef>
                <a:spcPts val="2500"/>
              </a:spcBef>
              <a:spcAft>
                <a:spcPts val="600"/>
              </a:spcAft>
            </a:pPr>
            <a:r>
              <a:rPr lang="en-US" sz="1400" b="1" dirty="0"/>
              <a:t>Shipment Triggers</a:t>
            </a:r>
          </a:p>
          <a:p>
            <a:pPr marL="0" lvl="1" indent="0">
              <a:spcBef>
                <a:spcPts val="1000"/>
              </a:spcBef>
              <a:spcAft>
                <a:spcPts val="600"/>
              </a:spcAft>
              <a:buFont typeface="Arial" panose="020B0604020202020204" pitchFamily="34" charset="0"/>
              <a:buNone/>
            </a:pPr>
            <a:r>
              <a:rPr lang="en-US" sz="1400" dirty="0"/>
              <a:t>Drug shipment to site is triggered based on the number of patients in screening.</a:t>
            </a:r>
          </a:p>
          <a:p>
            <a:pPr marL="0" indent="0">
              <a:spcBef>
                <a:spcPts val="2500"/>
              </a:spcBef>
              <a:spcAft>
                <a:spcPts val="600"/>
              </a:spcAft>
              <a:buFont typeface="Arial" panose="020B0604020202020204" pitchFamily="34" charset="0"/>
              <a:buNone/>
            </a:pPr>
            <a:r>
              <a:rPr lang="en-US" sz="1400" b="1" dirty="0"/>
              <a:t>Screen Fail Rates</a:t>
            </a:r>
          </a:p>
          <a:p>
            <a:pPr marL="0" lvl="1" indent="0">
              <a:spcBef>
                <a:spcPts val="1000"/>
              </a:spcBef>
              <a:spcAft>
                <a:spcPts val="600"/>
              </a:spcAft>
              <a:buFont typeface="Arial" panose="020B0604020202020204" pitchFamily="34" charset="0"/>
              <a:buNone/>
            </a:pPr>
            <a:r>
              <a:rPr lang="en-US" sz="1400" dirty="0"/>
              <a:t>Screen fail rates measure the proportion of screened patients failing to qualify for randomization to treatment. </a:t>
            </a:r>
          </a:p>
          <a:p>
            <a:pPr marL="0" indent="0">
              <a:spcBef>
                <a:spcPts val="2500"/>
              </a:spcBef>
              <a:spcAft>
                <a:spcPts val="600"/>
              </a:spcAft>
              <a:buFont typeface="Arial" panose="020B0604020202020204" pitchFamily="34" charset="0"/>
              <a:buNone/>
            </a:pPr>
            <a:r>
              <a:rPr lang="en-US" sz="1400" b="1" dirty="0"/>
              <a:t>Screening Windows</a:t>
            </a:r>
          </a:p>
          <a:p>
            <a:pPr marL="0" lvl="1" indent="0">
              <a:spcBef>
                <a:spcPts val="1000"/>
              </a:spcBef>
              <a:spcAft>
                <a:spcPts val="600"/>
              </a:spcAft>
              <a:buFont typeface="Arial" panose="020B0604020202020204" pitchFamily="34" charset="0"/>
              <a:buNone/>
            </a:pPr>
            <a:r>
              <a:rPr lang="en-US" sz="1400" dirty="0"/>
              <a:t>Screening windows define the maximum time from screening a patient to having drug available at the site for the screened patient, assuming the patient qualifies for randomization. </a:t>
            </a:r>
          </a:p>
        </p:txBody>
      </p:sp>
      <p:pic>
        <p:nvPicPr>
          <p:cNvPr id="4" name="Content Placeholder 3" descr="Shipping and logistics concept,cargo box">
            <a:extLst>
              <a:ext uri="{FF2B5EF4-FFF2-40B4-BE49-F238E27FC236}">
                <a16:creationId xmlns:a16="http://schemas.microsoft.com/office/drawing/2014/main" id="{7B189B84-FACC-434C-A76D-A995DD5923FD}"/>
              </a:ext>
            </a:extLst>
          </p:cNvPr>
          <p:cNvPicPr>
            <a:picLocks noGrp="1" noChangeAspect="1"/>
          </p:cNvPicPr>
          <p:nvPr>
            <p:ph type="pic" sz="quarter" idx="13"/>
          </p:nvPr>
        </p:nvPicPr>
        <p:blipFill>
          <a:blip r:embed="rId3"/>
          <a:srcRect l="11604" r="13146" b="1"/>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1846780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B8777-EE1D-688E-8ECB-F40A6FF2C0A2}"/>
              </a:ext>
            </a:extLst>
          </p:cNvPr>
          <p:cNvSpPr>
            <a:spLocks noGrp="1"/>
          </p:cNvSpPr>
          <p:nvPr>
            <p:ph type="title"/>
          </p:nvPr>
        </p:nvSpPr>
        <p:spPr>
          <a:xfrm>
            <a:off x="429768" y="548638"/>
            <a:ext cx="4855464" cy="1744857"/>
          </a:xfrm>
        </p:spPr>
        <p:txBody>
          <a:bodyPr vert="horz" lIns="91440" tIns="45720" rIns="91440" bIns="45720" rtlCol="0" anchor="t">
            <a:normAutofit fontScale="90000"/>
          </a:bodyPr>
          <a:lstStyle/>
          <a:p>
            <a:r>
              <a:rPr lang="en-US" b="0" kern="1200" dirty="0">
                <a:latin typeface="+mj-lt"/>
                <a:ea typeface="+mj-ea"/>
                <a:cs typeface="+mj-cs"/>
              </a:rPr>
              <a:t>Randomization </a:t>
            </a:r>
            <a:r>
              <a:rPr lang="en-US" dirty="0"/>
              <a:t>characteristics affect predictability of treatment assignment</a:t>
            </a:r>
            <a:endParaRPr lang="en-US" b="0" kern="1200" dirty="0">
              <a:latin typeface="+mj-lt"/>
              <a:ea typeface="+mj-ea"/>
              <a:cs typeface="+mj-cs"/>
            </a:endParaRPr>
          </a:p>
        </p:txBody>
      </p:sp>
      <p:pic>
        <p:nvPicPr>
          <p:cNvPr id="4" name="Content Placeholder 3" descr="A row of colourful pins">
            <a:extLst>
              <a:ext uri="{FF2B5EF4-FFF2-40B4-BE49-F238E27FC236}">
                <a16:creationId xmlns:a16="http://schemas.microsoft.com/office/drawing/2014/main" id="{F0319089-0FC3-4779-83CF-16BA7636F0C2}"/>
              </a:ext>
            </a:extLst>
          </p:cNvPr>
          <p:cNvPicPr>
            <a:picLocks noGrp="1" noChangeAspect="1"/>
          </p:cNvPicPr>
          <p:nvPr>
            <p:ph type="pic" sz="quarter" idx="13"/>
          </p:nvPr>
        </p:nvPicPr>
        <p:blipFill>
          <a:blip r:embed="rId3"/>
          <a:srcRect l="38221" r="38134"/>
          <a:stretch>
            <a:fillRect/>
          </a:stretch>
        </p:blipFill>
        <p:spPr>
          <a:xfrm>
            <a:off x="510075" y="2293496"/>
            <a:ext cx="4775158" cy="4039043"/>
          </a:xfrm>
          <a:prstGeom prst="rect">
            <a:avLst/>
          </a:prstGeom>
          <a:noFill/>
        </p:spPr>
      </p:pic>
      <p:sp>
        <p:nvSpPr>
          <p:cNvPr id="5" name="TextBox 4">
            <a:extLst>
              <a:ext uri="{FF2B5EF4-FFF2-40B4-BE49-F238E27FC236}">
                <a16:creationId xmlns:a16="http://schemas.microsoft.com/office/drawing/2014/main" id="{875198A3-0241-4F50-8A23-1C3B976A8CF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49275"/>
            <a:ext cx="5585925" cy="5783263"/>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dirty="0"/>
              <a:t>Types of Randomization</a:t>
            </a:r>
          </a:p>
          <a:p>
            <a:pPr marL="0" lvl="1" indent="0">
              <a:spcBef>
                <a:spcPts val="1000"/>
              </a:spcBef>
              <a:spcAft>
                <a:spcPts val="600"/>
              </a:spcAft>
              <a:buFont typeface="Arial" panose="020B0604020202020204" pitchFamily="34" charset="0"/>
              <a:buNone/>
            </a:pPr>
            <a:r>
              <a:rPr lang="en-US" sz="1400" dirty="0"/>
              <a:t>By site, region, centralized or adaptive. </a:t>
            </a:r>
          </a:p>
          <a:p>
            <a:pPr marL="0" indent="0">
              <a:spcBef>
                <a:spcPts val="2500"/>
              </a:spcBef>
              <a:spcAft>
                <a:spcPts val="600"/>
              </a:spcAft>
              <a:buFont typeface="Arial" panose="020B0604020202020204" pitchFamily="34" charset="0"/>
              <a:buNone/>
            </a:pPr>
            <a:r>
              <a:rPr lang="en-US" sz="1400" b="1" dirty="0"/>
              <a:t>Randomization Blocksize</a:t>
            </a:r>
          </a:p>
          <a:p>
            <a:pPr marL="0" lvl="1" indent="0">
              <a:spcBef>
                <a:spcPts val="1000"/>
              </a:spcBef>
              <a:spcAft>
                <a:spcPts val="600"/>
              </a:spcAft>
              <a:buFont typeface="Arial" panose="020B0604020202020204" pitchFamily="34" charset="0"/>
              <a:buNone/>
            </a:pPr>
            <a:r>
              <a:rPr lang="en-US" sz="1400" dirty="0"/>
              <a:t>Number of participants in which allocation ratio is maintained preventing long runs of one treatment that can occur in a simple randomization.</a:t>
            </a:r>
          </a:p>
          <a:p>
            <a:pPr marL="0" indent="0">
              <a:spcBef>
                <a:spcPts val="2500"/>
              </a:spcBef>
              <a:spcAft>
                <a:spcPts val="600"/>
              </a:spcAft>
              <a:buFont typeface="Arial" panose="020B0604020202020204" pitchFamily="34" charset="0"/>
              <a:buNone/>
            </a:pPr>
            <a:r>
              <a:rPr lang="en-US" sz="1400" b="1" dirty="0"/>
              <a:t>Treatment Allocation Ratio</a:t>
            </a:r>
          </a:p>
          <a:p>
            <a:pPr marL="0" lvl="1" indent="0">
              <a:spcBef>
                <a:spcPts val="1000"/>
              </a:spcBef>
              <a:spcAft>
                <a:spcPts val="600"/>
              </a:spcAft>
              <a:buFont typeface="Arial" panose="020B0604020202020204" pitchFamily="34" charset="0"/>
              <a:buNone/>
            </a:pPr>
            <a:r>
              <a:rPr lang="en-US" sz="1400" dirty="0"/>
              <a:t>The proportion of participants assigned to each treatment group.</a:t>
            </a:r>
          </a:p>
          <a:p>
            <a:pPr marL="0" indent="0">
              <a:spcBef>
                <a:spcPts val="2500"/>
              </a:spcBef>
              <a:spcAft>
                <a:spcPts val="600"/>
              </a:spcAft>
              <a:buFont typeface="Arial" panose="020B0604020202020204" pitchFamily="34" charset="0"/>
              <a:buNone/>
            </a:pPr>
            <a:r>
              <a:rPr lang="en-US" sz="1400" b="1" dirty="0"/>
              <a:t>Stratified Randomization</a:t>
            </a:r>
          </a:p>
          <a:p>
            <a:pPr marL="0" lvl="1">
              <a:spcBef>
                <a:spcPts val="1000"/>
              </a:spcBef>
              <a:spcAft>
                <a:spcPts val="600"/>
              </a:spcAft>
            </a:pPr>
            <a:r>
              <a:rPr lang="en-US" sz="1400" dirty="0"/>
              <a:t>Stratification may decrease predictability at a site if</a:t>
            </a:r>
          </a:p>
          <a:p>
            <a:pPr marL="285750" lvl="1" indent="-285750">
              <a:spcBef>
                <a:spcPts val="1000"/>
              </a:spcBef>
              <a:spcAft>
                <a:spcPts val="600"/>
              </a:spcAft>
              <a:buFont typeface="Arial" panose="020B0604020202020204" pitchFamily="34" charset="0"/>
              <a:buChar char="•"/>
            </a:pPr>
            <a:r>
              <a:rPr lang="en-US" sz="1400" dirty="0"/>
              <a:t>blocksize and/or allocation ratio varies across strata, and/or </a:t>
            </a:r>
          </a:p>
          <a:p>
            <a:pPr marL="285750" lvl="1" indent="-285750">
              <a:spcBef>
                <a:spcPts val="1000"/>
              </a:spcBef>
              <a:spcAft>
                <a:spcPts val="600"/>
              </a:spcAft>
              <a:buFont typeface="Arial" panose="020B0604020202020204" pitchFamily="34" charset="0"/>
              <a:buChar char="•"/>
            </a:pPr>
            <a:r>
              <a:rPr lang="en-US" sz="1400" dirty="0"/>
              <a:t>many strata relative to the number of patients per site resulting in split blocks at the site level</a:t>
            </a:r>
          </a:p>
        </p:txBody>
      </p:sp>
    </p:spTree>
    <p:extLst>
      <p:ext uri="{BB962C8B-B14F-4D97-AF65-F5344CB8AC3E}">
        <p14:creationId xmlns:p14="http://schemas.microsoft.com/office/powerpoint/2010/main" val="3415000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E371-0E11-E213-E63A-06C9C7B98499}"/>
              </a:ext>
            </a:extLst>
          </p:cNvPr>
          <p:cNvSpPr>
            <a:spLocks noGrp="1"/>
          </p:cNvSpPr>
          <p:nvPr>
            <p:ph type="title"/>
          </p:nvPr>
        </p:nvSpPr>
        <p:spPr>
          <a:xfrm>
            <a:off x="429768" y="429768"/>
            <a:ext cx="10890374" cy="1627632"/>
          </a:xfrm>
        </p:spPr>
        <p:txBody>
          <a:bodyPr anchor="t">
            <a:normAutofit/>
          </a:bodyPr>
          <a:lstStyle/>
          <a:p>
            <a:r>
              <a:rPr lang="en-US"/>
              <a:t>Conclusion</a:t>
            </a:r>
          </a:p>
        </p:txBody>
      </p:sp>
      <p:graphicFrame>
        <p:nvGraphicFramePr>
          <p:cNvPr id="7" name="Content Placeholder 2">
            <a:extLst>
              <a:ext uri="{FF2B5EF4-FFF2-40B4-BE49-F238E27FC236}">
                <a16:creationId xmlns:a16="http://schemas.microsoft.com/office/drawing/2014/main" id="{19AED062-C723-46F3-B850-E84A82069396}"/>
              </a:ext>
            </a:extLst>
          </p:cNvPr>
          <p:cNvGraphicFramePr>
            <a:graphicFrameLocks noGrp="1"/>
          </p:cNvGraphicFramePr>
          <p:nvPr>
            <p:ph sz="quarter" idx="13"/>
            <p:extLst>
              <p:ext uri="{D42A27DB-BD31-4B8C-83A1-F6EECF244321}">
                <p14:modId xmlns:p14="http://schemas.microsoft.com/office/powerpoint/2010/main" val="3889094935"/>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429768" y="3264408"/>
          <a:ext cx="10890374" cy="2834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77148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1CF45-A0ED-D42E-2CB5-C844E5990D98}"/>
              </a:ext>
            </a:extLst>
          </p:cNvPr>
          <p:cNvSpPr>
            <a:spLocks noGrp="1"/>
          </p:cNvSpPr>
          <p:nvPr>
            <p:ph type="title"/>
          </p:nvPr>
        </p:nvSpPr>
        <p:spPr>
          <a:xfrm>
            <a:off x="429768" y="1810512"/>
            <a:ext cx="7772400" cy="4562856"/>
          </a:xfrm>
        </p:spPr>
        <p:txBody>
          <a:bodyPr anchor="b">
            <a:normAutofit/>
          </a:bodyPr>
          <a:lstStyle/>
          <a:p>
            <a:r>
              <a:rPr lang="en-US"/>
              <a:t>Current Operational Aspects and Practices</a:t>
            </a:r>
          </a:p>
        </p:txBody>
      </p:sp>
      <p:sp>
        <p:nvSpPr>
          <p:cNvPr id="7" name="Text Placeholder 2">
            <a:extLst>
              <a:ext uri="{FF2B5EF4-FFF2-40B4-BE49-F238E27FC236}">
                <a16:creationId xmlns:a16="http://schemas.microsoft.com/office/drawing/2014/main" id="{FB43AB9D-BEA8-3765-98C8-C5EC8FC22A5D}"/>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2945937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16D3-62E1-CAEE-08CA-F98C4566D204}"/>
              </a:ext>
            </a:extLst>
          </p:cNvPr>
          <p:cNvSpPr>
            <a:spLocks noGrp="1"/>
          </p:cNvSpPr>
          <p:nvPr>
            <p:ph type="title"/>
          </p:nvPr>
        </p:nvSpPr>
        <p:spPr>
          <a:xfrm>
            <a:off x="429768" y="553616"/>
            <a:ext cx="3595634" cy="1757505"/>
          </a:xfrm>
        </p:spPr>
        <p:txBody>
          <a:bodyPr vert="horz" lIns="91440" tIns="45720" rIns="91440" bIns="45720" rtlCol="0" anchor="t">
            <a:normAutofit/>
          </a:bodyPr>
          <a:lstStyle/>
          <a:p>
            <a:r>
              <a:rPr lang="en-US" b="0" kern="1200">
                <a:latin typeface="+mj-lt"/>
                <a:ea typeface="+mj-ea"/>
                <a:cs typeface="+mj-cs"/>
              </a:rPr>
              <a:t>RTSM management and vendor practices</a:t>
            </a:r>
          </a:p>
        </p:txBody>
      </p:sp>
      <p:sp>
        <p:nvSpPr>
          <p:cNvPr id="5" name="TextBox 4">
            <a:extLst>
              <a:ext uri="{FF2B5EF4-FFF2-40B4-BE49-F238E27FC236}">
                <a16:creationId xmlns:a16="http://schemas.microsoft.com/office/drawing/2014/main" id="{21045F87-8AD0-4D4B-8D13-E2FFA3834B3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9" y="2311121"/>
            <a:ext cx="3974806" cy="3993263"/>
          </a:xfrm>
          <a:prstGeom prst="rect">
            <a:avLst/>
          </a:prstGeom>
        </p:spPr>
        <p:txBody>
          <a:bodyPr>
            <a:normAutofit/>
          </a:bodyPr>
          <a:lstStyle/>
          <a:p>
            <a:pPr marL="0" indent="0">
              <a:spcBef>
                <a:spcPts val="2500"/>
              </a:spcBef>
              <a:spcAft>
                <a:spcPts val="600"/>
              </a:spcAft>
              <a:buNone/>
            </a:pPr>
            <a:r>
              <a:rPr lang="en-US" sz="1400" b="1" dirty="0"/>
              <a:t>RTSM Management Approach</a:t>
            </a:r>
          </a:p>
          <a:p>
            <a:pPr marL="0" lvl="1" indent="0">
              <a:spcBef>
                <a:spcPts val="1000"/>
              </a:spcBef>
              <a:spcAft>
                <a:spcPts val="600"/>
              </a:spcAft>
              <a:buNone/>
            </a:pPr>
            <a:r>
              <a:rPr lang="en-US" sz="1400" dirty="0"/>
              <a:t>Randomization and Trial Supply Management is often handled through a vendor.</a:t>
            </a:r>
          </a:p>
          <a:p>
            <a:pPr marL="0" indent="0">
              <a:spcBef>
                <a:spcPts val="2500"/>
              </a:spcBef>
              <a:spcAft>
                <a:spcPts val="600"/>
              </a:spcAft>
              <a:buNone/>
            </a:pPr>
            <a:r>
              <a:rPr lang="en-US" sz="1400" b="1" dirty="0"/>
              <a:t>Drug Optimization Status</a:t>
            </a:r>
          </a:p>
          <a:p>
            <a:pPr marL="0" lvl="1" indent="0">
              <a:spcBef>
                <a:spcPts val="1000"/>
              </a:spcBef>
              <a:spcAft>
                <a:spcPts val="600"/>
              </a:spcAft>
              <a:buNone/>
            </a:pPr>
            <a:r>
              <a:rPr lang="en-US" sz="1400" dirty="0"/>
              <a:t>It varies whether drug optimization methods are used within the RTSM vendor practices.</a:t>
            </a:r>
          </a:p>
        </p:txBody>
      </p:sp>
      <p:pic>
        <p:nvPicPr>
          <p:cNvPr id="4" name="Content Placeholder 3" descr="Abundance of medical icons in geometric figures">
            <a:extLst>
              <a:ext uri="{FF2B5EF4-FFF2-40B4-BE49-F238E27FC236}">
                <a16:creationId xmlns:a16="http://schemas.microsoft.com/office/drawing/2014/main" id="{3F149FC7-9518-4B25-9B17-52D83F785427}"/>
              </a:ext>
            </a:extLst>
          </p:cNvPr>
          <p:cNvPicPr>
            <a:picLocks noGrp="1" noChangeAspect="1"/>
          </p:cNvPicPr>
          <p:nvPr>
            <p:ph idx="1"/>
          </p:nvPr>
        </p:nvPicPr>
        <p:blipFill>
          <a:blip r:embed="rId3"/>
          <a:stretch>
            <a:fillRect/>
          </a:stretch>
        </p:blipFill>
        <p:spPr>
          <a:xfrm>
            <a:off x="5136995" y="1344375"/>
            <a:ext cx="6466741" cy="4171047"/>
          </a:xfrm>
          <a:prstGeom prst="rect">
            <a:avLst/>
          </a:prstGeom>
          <a:noFill/>
        </p:spPr>
      </p:pic>
    </p:spTree>
    <p:extLst>
      <p:ext uri="{BB962C8B-B14F-4D97-AF65-F5344CB8AC3E}">
        <p14:creationId xmlns:p14="http://schemas.microsoft.com/office/powerpoint/2010/main" val="16850660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97C14-E6AE-E059-957B-91900B4DB7E8}"/>
              </a:ext>
            </a:extLst>
          </p:cNvPr>
          <p:cNvSpPr>
            <a:spLocks noGrp="1"/>
          </p:cNvSpPr>
          <p:nvPr>
            <p:ph type="title"/>
          </p:nvPr>
        </p:nvSpPr>
        <p:spPr>
          <a:xfrm>
            <a:off x="429768" y="411480"/>
            <a:ext cx="11045952" cy="1828800"/>
          </a:xfrm>
        </p:spPr>
        <p:txBody>
          <a:bodyPr anchor="t">
            <a:normAutofit/>
          </a:bodyPr>
          <a:lstStyle/>
          <a:p>
            <a:r>
              <a:rPr lang="en-US"/>
              <a:t>Meeting Program</a:t>
            </a:r>
          </a:p>
        </p:txBody>
      </p:sp>
      <p:sp>
        <p:nvSpPr>
          <p:cNvPr id="3" name="Content Placeholder 2">
            <a:extLst>
              <a:ext uri="{FF2B5EF4-FFF2-40B4-BE49-F238E27FC236}">
                <a16:creationId xmlns:a16="http://schemas.microsoft.com/office/drawing/2014/main" id="{FA4D8A59-A912-46F5-0E7F-C9CB83877267}"/>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6010939" y="2423160"/>
            <a:ext cx="5826641" cy="3858768"/>
          </a:xfrm>
        </p:spPr>
        <p:txBody>
          <a:bodyPr>
            <a:normAutofit/>
          </a:bodyPr>
          <a:lstStyle/>
          <a:p>
            <a:pPr>
              <a:buFont typeface="Arial" panose="020B0604020202020204" pitchFamily="34" charset="0"/>
              <a:buChar char="•"/>
            </a:pPr>
            <a:r>
              <a:rPr sz="2000" dirty="0"/>
              <a:t>3 Stages of Clinical Supply Chain</a:t>
            </a:r>
          </a:p>
          <a:p>
            <a:pPr>
              <a:buFont typeface="Arial" panose="020B0604020202020204" pitchFamily="34" charset="0"/>
              <a:buChar char="•"/>
            </a:pPr>
            <a:r>
              <a:rPr sz="2000" dirty="0"/>
              <a:t>Optimization Goals in Clinical Supply Chain</a:t>
            </a:r>
          </a:p>
          <a:p>
            <a:pPr>
              <a:buFont typeface="Arial" panose="020B0604020202020204" pitchFamily="34" charset="0"/>
              <a:buChar char="•"/>
            </a:pPr>
            <a:r>
              <a:rPr sz="2000" dirty="0"/>
              <a:t>Key Constraints in Supply Chain Modeling</a:t>
            </a:r>
          </a:p>
        </p:txBody>
      </p:sp>
    </p:spTree>
    <p:extLst>
      <p:ext uri="{BB962C8B-B14F-4D97-AF65-F5344CB8AC3E}">
        <p14:creationId xmlns:p14="http://schemas.microsoft.com/office/powerpoint/2010/main" val="3969507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8A6C-63A7-DCFB-E45C-0AB2FA12EC63}"/>
              </a:ext>
            </a:extLst>
          </p:cNvPr>
          <p:cNvSpPr>
            <a:spLocks noGrp="1"/>
          </p:cNvSpPr>
          <p:nvPr>
            <p:ph type="title"/>
          </p:nvPr>
        </p:nvSpPr>
        <p:spPr>
          <a:xfrm>
            <a:off x="321733" y="561425"/>
            <a:ext cx="2953618" cy="1892808"/>
          </a:xfrm>
        </p:spPr>
        <p:txBody>
          <a:bodyPr vert="horz" lIns="91440" tIns="45720" rIns="91440" bIns="45720" rtlCol="0" anchor="t">
            <a:normAutofit/>
          </a:bodyPr>
          <a:lstStyle/>
          <a:p>
            <a:r>
              <a:rPr lang="en-US" dirty="0"/>
              <a:t>Kit storage &amp; Shelf Life</a:t>
            </a:r>
            <a:endParaRPr lang="en-US" b="0" kern="1200" dirty="0">
              <a:latin typeface="+mj-lt"/>
              <a:ea typeface="+mj-ea"/>
              <a:cs typeface="+mj-cs"/>
            </a:endParaRPr>
          </a:p>
        </p:txBody>
      </p:sp>
      <p:pic>
        <p:nvPicPr>
          <p:cNvPr id="4" name="Content Placeholder 3" descr="Cropped shot of a woman filling a prescription while working in a chemist">
            <a:extLst>
              <a:ext uri="{FF2B5EF4-FFF2-40B4-BE49-F238E27FC236}">
                <a16:creationId xmlns:a16="http://schemas.microsoft.com/office/drawing/2014/main" id="{1DF85799-C095-4942-B670-5C860C6B9F74}"/>
              </a:ext>
            </a:extLst>
          </p:cNvPr>
          <p:cNvPicPr>
            <a:picLocks noGrp="1" noChangeAspect="1"/>
          </p:cNvPicPr>
          <p:nvPr>
            <p:ph type="pic" sz="quarter" idx="13"/>
          </p:nvPr>
        </p:nvPicPr>
        <p:blipFill>
          <a:blip r:embed="rId3"/>
          <a:srcRect t="31757" r="-1" b="23229"/>
          <a:stretch>
            <a:fillRect/>
          </a:stretch>
        </p:blipFill>
        <p:spPr>
          <a:xfrm>
            <a:off x="339373" y="3067414"/>
            <a:ext cx="11509730" cy="3458229"/>
          </a:xfrm>
          <a:prstGeom prst="rect">
            <a:avLst/>
          </a:prstGeom>
          <a:noFill/>
        </p:spPr>
      </p:pic>
      <p:sp>
        <p:nvSpPr>
          <p:cNvPr id="5" name="TextBox 4">
            <a:extLst>
              <a:ext uri="{FF2B5EF4-FFF2-40B4-BE49-F238E27FC236}">
                <a16:creationId xmlns:a16="http://schemas.microsoft.com/office/drawing/2014/main" id="{46C28B0E-36BC-4195-B32C-886745D2F73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977640" y="561425"/>
            <a:ext cx="7772400" cy="2240280"/>
          </a:xfrm>
          <a:prstGeom prst="rect">
            <a:avLst/>
          </a:prstGeom>
        </p:spPr>
        <p:txBody>
          <a:bodyPr>
            <a:normAutofit lnSpcReduction="10000"/>
          </a:bodyPr>
          <a:lstStyle/>
          <a:p>
            <a:pPr>
              <a:spcBef>
                <a:spcPts val="2500"/>
              </a:spcBef>
              <a:spcAft>
                <a:spcPts val="600"/>
              </a:spcAft>
            </a:pPr>
            <a:r>
              <a:rPr lang="en-US" sz="1400" b="1" dirty="0"/>
              <a:t>Kit storage and distribution center practices</a:t>
            </a:r>
          </a:p>
          <a:p>
            <a:pPr>
              <a:spcBef>
                <a:spcPts val="2500"/>
              </a:spcBef>
              <a:spcAft>
                <a:spcPts val="600"/>
              </a:spcAft>
            </a:pPr>
            <a:r>
              <a:rPr lang="en-US" sz="1400" dirty="0"/>
              <a:t>Kits in the distribution center are stored in a sequential order to facilitate easy tracking and retrieval.</a:t>
            </a:r>
          </a:p>
          <a:p>
            <a:pPr marL="0" indent="0">
              <a:spcBef>
                <a:spcPts val="2500"/>
              </a:spcBef>
              <a:spcAft>
                <a:spcPts val="600"/>
              </a:spcAft>
              <a:buFont typeface="Arial" panose="020B0604020202020204" pitchFamily="34" charset="0"/>
              <a:buNone/>
            </a:pPr>
            <a:r>
              <a:rPr lang="en-US" sz="1400" b="1" dirty="0"/>
              <a:t>Shelf-Life Restrictions</a:t>
            </a:r>
          </a:p>
          <a:p>
            <a:pPr marL="0" lvl="1" indent="0">
              <a:spcBef>
                <a:spcPts val="1000"/>
              </a:spcBef>
              <a:spcAft>
                <a:spcPts val="600"/>
              </a:spcAft>
              <a:buFont typeface="Arial" panose="020B0604020202020204" pitchFamily="34" charset="0"/>
              <a:buNone/>
            </a:pPr>
            <a:r>
              <a:rPr lang="en-US" sz="1400" dirty="0"/>
              <a:t>Different countries impose varying shelf-life requirements impacting drug selection and packing decisions.</a:t>
            </a:r>
          </a:p>
        </p:txBody>
      </p:sp>
    </p:spTree>
    <p:extLst>
      <p:ext uri="{BB962C8B-B14F-4D97-AF65-F5344CB8AC3E}">
        <p14:creationId xmlns:p14="http://schemas.microsoft.com/office/powerpoint/2010/main" val="837104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6653-A8AE-162D-B53A-FBEFA29C2115}"/>
              </a:ext>
            </a:extLst>
          </p:cNvPr>
          <p:cNvSpPr>
            <a:spLocks noGrp="1"/>
          </p:cNvSpPr>
          <p:nvPr>
            <p:ph type="title"/>
          </p:nvPr>
        </p:nvSpPr>
        <p:spPr>
          <a:xfrm>
            <a:off x="7196328" y="601755"/>
            <a:ext cx="4389120" cy="1527048"/>
          </a:xfrm>
        </p:spPr>
        <p:txBody>
          <a:bodyPr vert="horz" lIns="91440" tIns="45720" rIns="91440" bIns="45720" rtlCol="0" anchor="b">
            <a:normAutofit/>
          </a:bodyPr>
          <a:lstStyle/>
          <a:p>
            <a:r>
              <a:rPr lang="en-US" b="0" kern="1200" dirty="0">
                <a:latin typeface="+mj-lt"/>
                <a:ea typeface="+mj-ea"/>
                <a:cs typeface="+mj-cs"/>
              </a:rPr>
              <a:t>Kit storage and distribution center practices</a:t>
            </a:r>
          </a:p>
        </p:txBody>
      </p:sp>
      <p:pic>
        <p:nvPicPr>
          <p:cNvPr id="4" name="Content Placeholder 3" descr="Files in folders">
            <a:extLst>
              <a:ext uri="{FF2B5EF4-FFF2-40B4-BE49-F238E27FC236}">
                <a16:creationId xmlns:a16="http://schemas.microsoft.com/office/drawing/2014/main" id="{56F2CCE5-2F6B-4CAA-9E63-CCA14C01F33C}"/>
              </a:ext>
            </a:extLst>
          </p:cNvPr>
          <p:cNvPicPr>
            <a:picLocks noGrp="1" noChangeAspect="1"/>
          </p:cNvPicPr>
          <p:nvPr>
            <p:ph type="pic" sz="quarter" idx="13"/>
          </p:nvPr>
        </p:nvPicPr>
        <p:blipFill>
          <a:blip r:embed="rId3"/>
          <a:srcRect l="16634" r="15777" b="-2"/>
          <a:stretch>
            <a:fillRect/>
          </a:stretch>
        </p:blipFill>
        <p:spPr>
          <a:xfrm>
            <a:off x="341522" y="342902"/>
            <a:ext cx="6249778" cy="6172343"/>
          </a:xfrm>
          <a:prstGeom prst="rect">
            <a:avLst/>
          </a:prstGeom>
          <a:noFill/>
        </p:spPr>
      </p:pic>
      <p:sp>
        <p:nvSpPr>
          <p:cNvPr id="5" name="TextBox 4">
            <a:extLst>
              <a:ext uri="{FF2B5EF4-FFF2-40B4-BE49-F238E27FC236}">
                <a16:creationId xmlns:a16="http://schemas.microsoft.com/office/drawing/2014/main" id="{6B24DCEB-9F16-49A6-99E6-D211AFC42949}"/>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96328" y="2276856"/>
            <a:ext cx="4389120" cy="4041648"/>
          </a:xfrm>
          <a:prstGeom prst="rect">
            <a:avLst/>
          </a:prstGeom>
        </p:spPr>
        <p:txBody>
          <a:bodyPr>
            <a:normAutofit/>
          </a:bodyPr>
          <a:lstStyle/>
          <a:p>
            <a:pPr marL="0" lvl="1" indent="0">
              <a:spcBef>
                <a:spcPts val="1000"/>
              </a:spcBef>
              <a:spcAft>
                <a:spcPts val="600"/>
              </a:spcAft>
              <a:buFont typeface="Arial" panose="020B0604020202020204" pitchFamily="34" charset="0"/>
              <a:buNone/>
            </a:pPr>
            <a:r>
              <a:rPr lang="en-US" sz="1400" dirty="0"/>
              <a:t>Kits in the distribution center are stored in a sequential order to facilitate easy tracking and retrieval.</a:t>
            </a:r>
          </a:p>
        </p:txBody>
      </p:sp>
    </p:spTree>
    <p:extLst>
      <p:ext uri="{BB962C8B-B14F-4D97-AF65-F5344CB8AC3E}">
        <p14:creationId xmlns:p14="http://schemas.microsoft.com/office/powerpoint/2010/main" val="4097179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8BC6F-0206-2FE5-D179-4136E866C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116B66-AEEF-C585-A311-F9ECD92C8E1B}"/>
              </a:ext>
            </a:extLst>
          </p:cNvPr>
          <p:cNvSpPr>
            <a:spLocks noGrp="1"/>
          </p:cNvSpPr>
          <p:nvPr>
            <p:ph type="title"/>
          </p:nvPr>
        </p:nvSpPr>
        <p:spPr>
          <a:xfrm>
            <a:off x="429768" y="1810512"/>
            <a:ext cx="7772400" cy="4562856"/>
          </a:xfrm>
        </p:spPr>
        <p:txBody>
          <a:bodyPr anchor="b">
            <a:normAutofit/>
          </a:bodyPr>
          <a:lstStyle/>
          <a:p>
            <a:r>
              <a:rPr lang="en-US" dirty="0"/>
              <a:t>3 Stages of Clinical Supply Chain</a:t>
            </a:r>
          </a:p>
        </p:txBody>
      </p:sp>
      <p:sp>
        <p:nvSpPr>
          <p:cNvPr id="7" name="Text Placeholder 2">
            <a:extLst>
              <a:ext uri="{FF2B5EF4-FFF2-40B4-BE49-F238E27FC236}">
                <a16:creationId xmlns:a16="http://schemas.microsoft.com/office/drawing/2014/main" id="{682F8E03-879C-3241-C76F-B6297528B388}"/>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99371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104B7-2CF2-A480-15D0-44DE2E2BBC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F610F8-D725-F9ED-A494-ED9E16E6F12A}"/>
              </a:ext>
            </a:extLst>
          </p:cNvPr>
          <p:cNvSpPr>
            <a:spLocks noGrp="1"/>
          </p:cNvSpPr>
          <p:nvPr>
            <p:ph type="title"/>
          </p:nvPr>
        </p:nvSpPr>
        <p:spPr>
          <a:xfrm>
            <a:off x="8311896" y="493003"/>
            <a:ext cx="3273552" cy="1947672"/>
          </a:xfrm>
        </p:spPr>
        <p:txBody>
          <a:bodyPr vert="horz" lIns="91440" tIns="45720" rIns="91440" bIns="45720" rtlCol="0" anchor="b">
            <a:normAutofit/>
          </a:bodyPr>
          <a:lstStyle/>
          <a:p>
            <a:r>
              <a:rPr lang="en-US" b="0" kern="1200" dirty="0">
                <a:latin typeface="+mj-lt"/>
                <a:ea typeface="+mj-ea"/>
                <a:cs typeface="+mj-cs"/>
              </a:rPr>
              <a:t>3 Stages of Clinical Supply Chain</a:t>
            </a:r>
          </a:p>
        </p:txBody>
      </p:sp>
      <p:pic>
        <p:nvPicPr>
          <p:cNvPr id="4" name="Content Placeholder 3" descr="Preparation for injection and a prescription bottle.  Please visit my lightbox for more similar photos">
            <a:extLst>
              <a:ext uri="{FF2B5EF4-FFF2-40B4-BE49-F238E27FC236}">
                <a16:creationId xmlns:a16="http://schemas.microsoft.com/office/drawing/2014/main" id="{FBC9F31D-E1AC-33E2-2F4E-6F6384DB24D6}"/>
              </a:ext>
            </a:extLst>
          </p:cNvPr>
          <p:cNvPicPr>
            <a:picLocks noGrp="1" noChangeAspect="1"/>
          </p:cNvPicPr>
          <p:nvPr>
            <p:ph type="pic" sz="quarter" idx="13"/>
          </p:nvPr>
        </p:nvPicPr>
        <p:blipFill>
          <a:blip r:embed="rId3"/>
          <a:srcRect l="20065" r="1"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AEA1A6E1-A895-E21D-6C56-1FBA2607BBC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2537138"/>
            <a:ext cx="3343484" cy="3977963"/>
          </a:xfrm>
          <a:prstGeom prst="rect">
            <a:avLst/>
          </a:prstGeom>
        </p:spPr>
        <p:txBody>
          <a:bodyPr>
            <a:normAutofit/>
          </a:bodyPr>
          <a:lstStyle/>
          <a:p>
            <a:pPr marL="0" lvl="1" indent="0">
              <a:lnSpc>
                <a:spcPct val="90000"/>
              </a:lnSpc>
              <a:spcBef>
                <a:spcPts val="1000"/>
              </a:spcBef>
              <a:spcAft>
                <a:spcPts val="600"/>
              </a:spcAft>
              <a:buNone/>
            </a:pPr>
            <a:r>
              <a:rPr lang="en-US" sz="1100" b="1" dirty="0"/>
              <a:t>Manufacturing Planning for Raw Drug Material</a:t>
            </a:r>
          </a:p>
          <a:p>
            <a:pPr marL="0" lvl="1" indent="0">
              <a:lnSpc>
                <a:spcPct val="90000"/>
              </a:lnSpc>
              <a:spcBef>
                <a:spcPts val="1000"/>
              </a:spcBef>
              <a:spcAft>
                <a:spcPts val="600"/>
              </a:spcAft>
              <a:buNone/>
            </a:pPr>
            <a:r>
              <a:rPr lang="en-US" sz="1100" dirty="0"/>
              <a:t>How much drug needs to be manufactured to support the clinical trial.  This amount is prior to packaging. This may be measured as # tablets or volume of drug for injection.</a:t>
            </a:r>
          </a:p>
          <a:p>
            <a:pPr marL="0" indent="0">
              <a:lnSpc>
                <a:spcPct val="90000"/>
              </a:lnSpc>
              <a:spcBef>
                <a:spcPts val="2500"/>
              </a:spcBef>
              <a:spcAft>
                <a:spcPts val="600"/>
              </a:spcAft>
              <a:buNone/>
            </a:pPr>
            <a:r>
              <a:rPr lang="en-US" sz="1100" b="1" dirty="0"/>
              <a:t>Depot Stock (Central &amp; Local)</a:t>
            </a:r>
          </a:p>
          <a:p>
            <a:pPr marL="0" lvl="1" indent="0">
              <a:lnSpc>
                <a:spcPct val="90000"/>
              </a:lnSpc>
              <a:spcBef>
                <a:spcPts val="1000"/>
              </a:spcBef>
              <a:spcAft>
                <a:spcPts val="600"/>
              </a:spcAft>
              <a:buNone/>
            </a:pPr>
            <a:r>
              <a:rPr lang="en-US" sz="1100" dirty="0"/>
              <a:t>The depots hold stock of packaged &amp; label drug.  Drug must be labeled in the language for the country it is intended.  Labels may display 3-8 languages depending on package size or a booklet may be used which can hold up to 28 languages. </a:t>
            </a:r>
          </a:p>
          <a:p>
            <a:pPr marL="0" indent="0">
              <a:lnSpc>
                <a:spcPct val="90000"/>
              </a:lnSpc>
              <a:spcBef>
                <a:spcPts val="2500"/>
              </a:spcBef>
              <a:spcAft>
                <a:spcPts val="600"/>
              </a:spcAft>
              <a:buNone/>
            </a:pPr>
            <a:r>
              <a:rPr lang="en-US" sz="1100" b="1" dirty="0"/>
              <a:t>Site Supply</a:t>
            </a:r>
          </a:p>
          <a:p>
            <a:pPr marL="0" lvl="1" indent="0">
              <a:lnSpc>
                <a:spcPct val="90000"/>
              </a:lnSpc>
              <a:spcBef>
                <a:spcPts val="1000"/>
              </a:spcBef>
              <a:spcAft>
                <a:spcPts val="600"/>
              </a:spcAft>
              <a:buNone/>
            </a:pPr>
            <a:r>
              <a:rPr lang="en-US" sz="1100" dirty="0"/>
              <a:t>Number of drug kits at a site for each treatment.</a:t>
            </a:r>
          </a:p>
        </p:txBody>
      </p:sp>
    </p:spTree>
    <p:extLst>
      <p:ext uri="{BB962C8B-B14F-4D97-AF65-F5344CB8AC3E}">
        <p14:creationId xmlns:p14="http://schemas.microsoft.com/office/powerpoint/2010/main" val="3821332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89578-CF55-FDFC-3FB5-66EBED12161D}"/>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dirty="0">
                <a:latin typeface="+mj-lt"/>
                <a:ea typeface="+mj-ea"/>
                <a:cs typeface="+mj-cs"/>
              </a:rPr>
              <a:t>Single vs. </a:t>
            </a:r>
            <a:br>
              <a:rPr lang="en-US" b="0" kern="1200" dirty="0">
                <a:latin typeface="+mj-lt"/>
                <a:ea typeface="+mj-ea"/>
                <a:cs typeface="+mj-cs"/>
              </a:rPr>
            </a:br>
            <a:r>
              <a:rPr lang="en-US" b="0" kern="1200" dirty="0">
                <a:latin typeface="+mj-lt"/>
                <a:ea typeface="+mj-ea"/>
                <a:cs typeface="+mj-cs"/>
              </a:rPr>
              <a:t>Multi- Echelon Optimization</a:t>
            </a:r>
          </a:p>
        </p:txBody>
      </p:sp>
      <p:pic>
        <p:nvPicPr>
          <p:cNvPr id="4" name="Content Placeholder 3" descr="fourth industrial revolution technology concept">
            <a:extLst>
              <a:ext uri="{FF2B5EF4-FFF2-40B4-BE49-F238E27FC236}">
                <a16:creationId xmlns:a16="http://schemas.microsoft.com/office/drawing/2014/main" id="{907C6471-6AF9-472F-8C08-AB32EB013C1A}"/>
              </a:ext>
            </a:extLst>
          </p:cNvPr>
          <p:cNvPicPr>
            <a:picLocks noGrp="1" noChangeAspect="1"/>
          </p:cNvPicPr>
          <p:nvPr>
            <p:ph type="pic" sz="quarter" idx="13"/>
          </p:nvPr>
        </p:nvPicPr>
        <p:blipFill>
          <a:blip r:embed="rId3"/>
          <a:srcRect l="9899" r="22740"/>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1BCED431-B723-4FA9-93E0-C886E07DDC3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1200" b="1" dirty="0"/>
              <a:t>Single-Echelon Optimization</a:t>
            </a:r>
          </a:p>
          <a:p>
            <a:pPr marL="0" lvl="1" indent="0">
              <a:lnSpc>
                <a:spcPct val="90000"/>
              </a:lnSpc>
              <a:spcBef>
                <a:spcPts val="1000"/>
              </a:spcBef>
              <a:spcAft>
                <a:spcPts val="600"/>
              </a:spcAft>
              <a:buNone/>
            </a:pPr>
            <a:r>
              <a:rPr lang="en-US" sz="1200" dirty="0"/>
              <a:t>Single-echelon optimization focuses on improving performance at one stage of a supply chain for efficiency and cost reduction.</a:t>
            </a:r>
          </a:p>
          <a:p>
            <a:pPr marL="0" indent="0">
              <a:lnSpc>
                <a:spcPct val="90000"/>
              </a:lnSpc>
              <a:spcBef>
                <a:spcPts val="2500"/>
              </a:spcBef>
              <a:spcAft>
                <a:spcPts val="600"/>
              </a:spcAft>
              <a:buNone/>
            </a:pPr>
            <a:r>
              <a:rPr lang="en-US" sz="1200" b="1" dirty="0"/>
              <a:t>Multi-Echelon Optimization</a:t>
            </a:r>
          </a:p>
          <a:p>
            <a:pPr marL="0" lvl="1" indent="0">
              <a:lnSpc>
                <a:spcPct val="90000"/>
              </a:lnSpc>
              <a:spcBef>
                <a:spcPts val="1000"/>
              </a:spcBef>
              <a:spcAft>
                <a:spcPts val="600"/>
              </a:spcAft>
              <a:buNone/>
            </a:pPr>
            <a:r>
              <a:rPr lang="en-US" sz="1200" dirty="0"/>
              <a:t>Multi-echelon optimization coordinates multiple supply chain stages to enhance overall system performance and reduce inventory costs (e.g., managing across depots and sites).</a:t>
            </a:r>
          </a:p>
          <a:p>
            <a:pPr marL="0" lvl="1" indent="0">
              <a:lnSpc>
                <a:spcPct val="90000"/>
              </a:lnSpc>
              <a:spcBef>
                <a:spcPts val="1000"/>
              </a:spcBef>
              <a:spcAft>
                <a:spcPts val="600"/>
              </a:spcAft>
              <a:buNone/>
            </a:pPr>
            <a:endParaRPr lang="en-US" sz="900" dirty="0"/>
          </a:p>
        </p:txBody>
      </p:sp>
    </p:spTree>
    <p:extLst>
      <p:ext uri="{BB962C8B-B14F-4D97-AF65-F5344CB8AC3E}">
        <p14:creationId xmlns:p14="http://schemas.microsoft.com/office/powerpoint/2010/main" val="1948124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EE325-C363-0EF9-C710-0B581380578F}"/>
              </a:ext>
            </a:extLst>
          </p:cNvPr>
          <p:cNvSpPr>
            <a:spLocks noGrp="1"/>
          </p:cNvSpPr>
          <p:nvPr>
            <p:ph type="title"/>
          </p:nvPr>
        </p:nvSpPr>
        <p:spPr>
          <a:xfrm>
            <a:off x="429768" y="1810512"/>
            <a:ext cx="7772400" cy="4562856"/>
          </a:xfrm>
        </p:spPr>
        <p:txBody>
          <a:bodyPr anchor="b">
            <a:normAutofit/>
          </a:bodyPr>
          <a:lstStyle/>
          <a:p>
            <a:r>
              <a:rPr lang="en-US"/>
              <a:t>Optimization Goals in Clinical Supply Chain</a:t>
            </a:r>
          </a:p>
        </p:txBody>
      </p:sp>
      <p:sp>
        <p:nvSpPr>
          <p:cNvPr id="7" name="Text Placeholder 2">
            <a:extLst>
              <a:ext uri="{FF2B5EF4-FFF2-40B4-BE49-F238E27FC236}">
                <a16:creationId xmlns:a16="http://schemas.microsoft.com/office/drawing/2014/main" id="{40A47474-2E88-D190-E30C-A3F84A23EC50}"/>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1600555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0E5B9-D7A5-C8D7-8772-EF6222ABD0A5}"/>
              </a:ext>
            </a:extLst>
          </p:cNvPr>
          <p:cNvSpPr>
            <a:spLocks noGrp="1"/>
          </p:cNvSpPr>
          <p:nvPr>
            <p:ph type="title"/>
          </p:nvPr>
        </p:nvSpPr>
        <p:spPr>
          <a:xfrm>
            <a:off x="8311896" y="1078992"/>
            <a:ext cx="3273552" cy="1387312"/>
          </a:xfrm>
        </p:spPr>
        <p:txBody>
          <a:bodyPr vert="horz" lIns="91440" tIns="45720" rIns="91440" bIns="45720" rtlCol="0" anchor="b">
            <a:normAutofit/>
          </a:bodyPr>
          <a:lstStyle/>
          <a:p>
            <a:r>
              <a:rPr lang="en-US" b="0" kern="1200" dirty="0">
                <a:latin typeface="+mj-lt"/>
                <a:ea typeface="+mj-ea"/>
                <a:cs typeface="+mj-cs"/>
              </a:rPr>
              <a:t>Drug minimization</a:t>
            </a:r>
          </a:p>
        </p:txBody>
      </p:sp>
      <p:pic>
        <p:nvPicPr>
          <p:cNvPr id="4" name="Content Placeholder 3" descr="Preparation for injection and a prescription bottle.  Please visit my lightbox for more similar photos">
            <a:extLst>
              <a:ext uri="{FF2B5EF4-FFF2-40B4-BE49-F238E27FC236}">
                <a16:creationId xmlns:a16="http://schemas.microsoft.com/office/drawing/2014/main" id="{C1459D21-E1B1-4A24-AF9D-D8004A0E8443}"/>
              </a:ext>
            </a:extLst>
          </p:cNvPr>
          <p:cNvPicPr>
            <a:picLocks noGrp="1" noChangeAspect="1"/>
          </p:cNvPicPr>
          <p:nvPr>
            <p:ph type="pic" sz="quarter" idx="13"/>
          </p:nvPr>
        </p:nvPicPr>
        <p:blipFill>
          <a:blip r:embed="rId3"/>
          <a:srcRect l="20065" r="1"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6F1999EE-19D6-41A7-9824-5FF53C45E5A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2665927"/>
            <a:ext cx="3273552" cy="3387401"/>
          </a:xfrm>
          <a:prstGeom prst="rect">
            <a:avLst/>
          </a:prstGeom>
        </p:spPr>
        <p:txBody>
          <a:bodyPr>
            <a:normAutofit/>
          </a:bodyPr>
          <a:lstStyle/>
          <a:p>
            <a:pPr marL="0" indent="0">
              <a:lnSpc>
                <a:spcPct val="90000"/>
              </a:lnSpc>
              <a:spcBef>
                <a:spcPts val="2500"/>
              </a:spcBef>
              <a:spcAft>
                <a:spcPts val="600"/>
              </a:spcAft>
              <a:buNone/>
            </a:pPr>
            <a:r>
              <a:rPr lang="en-US" sz="1100" b="1" dirty="0"/>
              <a:t>Optimization Goals</a:t>
            </a:r>
          </a:p>
          <a:p>
            <a:pPr marL="0" lvl="1" indent="0">
              <a:lnSpc>
                <a:spcPct val="90000"/>
              </a:lnSpc>
              <a:spcBef>
                <a:spcPts val="1000"/>
              </a:spcBef>
              <a:spcAft>
                <a:spcPts val="600"/>
              </a:spcAft>
              <a:buNone/>
            </a:pPr>
            <a:r>
              <a:rPr lang="en-US" sz="1100" dirty="0"/>
              <a:t>Optimization goals are dependent on the relationship of drug availability, costs,  and tolerance for stock out.</a:t>
            </a:r>
          </a:p>
          <a:p>
            <a:pPr marL="0" indent="0">
              <a:lnSpc>
                <a:spcPct val="90000"/>
              </a:lnSpc>
              <a:spcBef>
                <a:spcPts val="2500"/>
              </a:spcBef>
              <a:spcAft>
                <a:spcPts val="600"/>
              </a:spcAft>
              <a:buNone/>
            </a:pPr>
            <a:r>
              <a:rPr lang="en-US" sz="1100" b="1" dirty="0"/>
              <a:t>Initial Site Stock</a:t>
            </a:r>
          </a:p>
          <a:p>
            <a:pPr marL="0" lvl="1" indent="0">
              <a:lnSpc>
                <a:spcPct val="90000"/>
              </a:lnSpc>
              <a:spcBef>
                <a:spcPts val="1000"/>
              </a:spcBef>
              <a:spcAft>
                <a:spcPts val="600"/>
              </a:spcAft>
              <a:buNone/>
            </a:pPr>
            <a:r>
              <a:rPr lang="en-US" sz="1100" dirty="0"/>
              <a:t>Begin with an optimized initial stock level to balance supply and demand effectively at the site.</a:t>
            </a:r>
          </a:p>
          <a:p>
            <a:pPr marL="0" indent="0">
              <a:lnSpc>
                <a:spcPct val="90000"/>
              </a:lnSpc>
              <a:spcBef>
                <a:spcPts val="2500"/>
              </a:spcBef>
              <a:spcAft>
                <a:spcPts val="600"/>
              </a:spcAft>
              <a:buNone/>
            </a:pPr>
            <a:r>
              <a:rPr lang="en-US" sz="1100" b="1" dirty="0"/>
              <a:t>Resupply Process</a:t>
            </a:r>
          </a:p>
          <a:p>
            <a:pPr marL="0" lvl="1" indent="0">
              <a:lnSpc>
                <a:spcPct val="90000"/>
              </a:lnSpc>
              <a:spcBef>
                <a:spcPts val="1000"/>
              </a:spcBef>
              <a:spcAft>
                <a:spcPts val="600"/>
              </a:spcAft>
              <a:buNone/>
            </a:pPr>
            <a:r>
              <a:rPr lang="en-US" sz="1100" dirty="0"/>
              <a:t>Efficient resupply plans ensure continuous availability with minimal excess or shortage.</a:t>
            </a:r>
          </a:p>
        </p:txBody>
      </p:sp>
    </p:spTree>
    <p:extLst>
      <p:ext uri="{BB962C8B-B14F-4D97-AF65-F5344CB8AC3E}">
        <p14:creationId xmlns:p14="http://schemas.microsoft.com/office/powerpoint/2010/main" val="3024151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30266-951C-312F-1148-157D23A39BB6}"/>
              </a:ext>
            </a:extLst>
          </p:cNvPr>
          <p:cNvSpPr>
            <a:spLocks noGrp="1"/>
          </p:cNvSpPr>
          <p:nvPr>
            <p:ph type="title"/>
          </p:nvPr>
        </p:nvSpPr>
        <p:spPr>
          <a:xfrm>
            <a:off x="8311896" y="576716"/>
            <a:ext cx="3273552" cy="1200569"/>
          </a:xfrm>
        </p:spPr>
        <p:txBody>
          <a:bodyPr vert="horz" lIns="91440" tIns="45720" rIns="91440" bIns="45720" rtlCol="0" anchor="b">
            <a:normAutofit/>
          </a:bodyPr>
          <a:lstStyle/>
          <a:p>
            <a:r>
              <a:rPr lang="en-US" b="0" kern="1200" dirty="0">
                <a:latin typeface="+mj-lt"/>
                <a:ea typeface="+mj-ea"/>
                <a:cs typeface="+mj-cs"/>
              </a:rPr>
              <a:t>Stock-out tolerance</a:t>
            </a:r>
          </a:p>
        </p:txBody>
      </p:sp>
      <p:pic>
        <p:nvPicPr>
          <p:cNvPr id="4" name="Content Placeholder 3" descr="Shopping basket and pills. The concept of buying drugs online, delivery of medical devices">
            <a:extLst>
              <a:ext uri="{FF2B5EF4-FFF2-40B4-BE49-F238E27FC236}">
                <a16:creationId xmlns:a16="http://schemas.microsoft.com/office/drawing/2014/main" id="{9CF9D038-871F-428A-AAD0-FF3AEEDA2296}"/>
              </a:ext>
            </a:extLst>
          </p:cNvPr>
          <p:cNvPicPr>
            <a:picLocks noGrp="1" noChangeAspect="1"/>
          </p:cNvPicPr>
          <p:nvPr>
            <p:ph type="pic" sz="quarter" idx="13"/>
          </p:nvPr>
        </p:nvPicPr>
        <p:blipFill>
          <a:blip r:embed="rId3"/>
          <a:srcRect l="16670" r="3396"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C239C17F-EA09-4EEE-8A3E-A22FE56AE21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5" y="1964028"/>
            <a:ext cx="3446515" cy="4456348"/>
          </a:xfrm>
          <a:prstGeom prst="rect">
            <a:avLst/>
          </a:prstGeom>
        </p:spPr>
        <p:txBody>
          <a:bodyPr>
            <a:normAutofit fontScale="77500" lnSpcReduction="20000"/>
          </a:bodyPr>
          <a:lstStyle/>
          <a:p>
            <a:pPr>
              <a:lnSpc>
                <a:spcPct val="120000"/>
              </a:lnSpc>
              <a:spcAft>
                <a:spcPts val="300"/>
              </a:spcAft>
            </a:pPr>
            <a:r>
              <a:rPr lang="en-US" b="1" dirty="0"/>
              <a:t>Stock-out tolerance definition</a:t>
            </a:r>
            <a:r>
              <a:rPr lang="en-US" dirty="0"/>
              <a:t>: A stock-out occurs when no study drug is available at the depot or site at the time of shipment or dispensing for a newly randomized patient or a returning patient needing re-supply.</a:t>
            </a:r>
          </a:p>
          <a:p>
            <a:pPr>
              <a:lnSpc>
                <a:spcPct val="120000"/>
              </a:lnSpc>
              <a:spcAft>
                <a:spcPts val="300"/>
              </a:spcAft>
            </a:pPr>
            <a:endParaRPr lang="en-US" dirty="0"/>
          </a:p>
          <a:p>
            <a:pPr>
              <a:lnSpc>
                <a:spcPct val="120000"/>
              </a:lnSpc>
              <a:spcAft>
                <a:spcPts val="300"/>
              </a:spcAft>
            </a:pPr>
            <a:r>
              <a:rPr lang="en-US" b="1" dirty="0"/>
              <a:t>Decision factors</a:t>
            </a:r>
            <a:r>
              <a:rPr lang="en-US" dirty="0"/>
              <a:t>: Teams should balance drug minimization goals, logistics costs, and the risk of losing a patient when setting an acceptable stock-out tolerance.</a:t>
            </a:r>
          </a:p>
          <a:p>
            <a:pPr>
              <a:lnSpc>
                <a:spcPct val="120000"/>
              </a:lnSpc>
              <a:spcAft>
                <a:spcPts val="300"/>
              </a:spcAft>
            </a:pPr>
            <a:endParaRPr lang="en-US" dirty="0"/>
          </a:p>
          <a:p>
            <a:pPr>
              <a:lnSpc>
                <a:spcPct val="120000"/>
              </a:lnSpc>
              <a:spcAft>
                <a:spcPts val="300"/>
              </a:spcAft>
            </a:pPr>
            <a:r>
              <a:rPr lang="en-US" b="1" dirty="0"/>
              <a:t>Example tolerance range</a:t>
            </a:r>
            <a:r>
              <a:rPr lang="en-US" dirty="0"/>
              <a:t>: Many teams target a 0%–5% stock-out tolerance, depending on study priorities and operational constraints.</a:t>
            </a:r>
          </a:p>
        </p:txBody>
      </p:sp>
    </p:spTree>
    <p:extLst>
      <p:ext uri="{BB962C8B-B14F-4D97-AF65-F5344CB8AC3E}">
        <p14:creationId xmlns:p14="http://schemas.microsoft.com/office/powerpoint/2010/main" val="2225243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53A18-BDFB-4984-4467-1F0CAC2C24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1DA9F-6102-BC5D-2154-199B44841BC0}"/>
              </a:ext>
            </a:extLst>
          </p:cNvPr>
          <p:cNvSpPr>
            <a:spLocks noGrp="1"/>
          </p:cNvSpPr>
          <p:nvPr>
            <p:ph type="title"/>
          </p:nvPr>
        </p:nvSpPr>
        <p:spPr>
          <a:xfrm>
            <a:off x="321733" y="4661094"/>
            <a:ext cx="3104048" cy="1389888"/>
          </a:xfrm>
        </p:spPr>
        <p:txBody>
          <a:bodyPr vert="horz" lIns="91440" tIns="45720" rIns="91440" bIns="45720" rtlCol="0" anchor="t">
            <a:normAutofit fontScale="90000"/>
          </a:bodyPr>
          <a:lstStyle/>
          <a:p>
            <a:r>
              <a:rPr lang="en-US" b="0" kern="1200" dirty="0">
                <a:latin typeface="+mj-lt"/>
                <a:ea typeface="+mj-ea"/>
                <a:cs typeface="+mj-cs"/>
              </a:rPr>
              <a:t>Non-production </a:t>
            </a:r>
            <a:br>
              <a:rPr lang="en-US" b="0" kern="1200" dirty="0">
                <a:latin typeface="+mj-lt"/>
                <a:ea typeface="+mj-ea"/>
                <a:cs typeface="+mj-cs"/>
              </a:rPr>
            </a:br>
            <a:r>
              <a:rPr lang="en-US" b="0" kern="1200" dirty="0">
                <a:latin typeface="+mj-lt"/>
                <a:ea typeface="+mj-ea"/>
                <a:cs typeface="+mj-cs"/>
              </a:rPr>
              <a:t>cost considerations</a:t>
            </a:r>
          </a:p>
        </p:txBody>
      </p:sp>
      <p:pic>
        <p:nvPicPr>
          <p:cNvPr id="8" name="Picture Placeholder 7" descr="Jars of coins">
            <a:extLst>
              <a:ext uri="{FF2B5EF4-FFF2-40B4-BE49-F238E27FC236}">
                <a16:creationId xmlns:a16="http://schemas.microsoft.com/office/drawing/2014/main" id="{6B10676A-AB51-85BC-AAF9-DF4FE2AFB380}"/>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42666" r="-1" b="-1"/>
          <a:stretch>
            <a:fillRect/>
          </a:stretch>
        </p:blipFill>
        <p:spPr>
          <a:xfrm>
            <a:off x="321732" y="320044"/>
            <a:ext cx="11527371" cy="3331118"/>
          </a:xfrm>
          <a:noFill/>
        </p:spPr>
      </p:pic>
      <p:sp>
        <p:nvSpPr>
          <p:cNvPr id="5" name="TextBox 4">
            <a:extLst>
              <a:ext uri="{FF2B5EF4-FFF2-40B4-BE49-F238E27FC236}">
                <a16:creationId xmlns:a16="http://schemas.microsoft.com/office/drawing/2014/main" id="{634F6D0F-146A-C3C7-C000-84E33327376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477297" y="3741313"/>
            <a:ext cx="8275432" cy="2910625"/>
          </a:xfrm>
          <a:prstGeom prst="rect">
            <a:avLst/>
          </a:prstGeom>
        </p:spPr>
        <p:txBody>
          <a:bodyPr>
            <a:noAutofit/>
          </a:bodyPr>
          <a:lstStyle/>
          <a:p>
            <a:pPr>
              <a:lnSpc>
                <a:spcPct val="120000"/>
              </a:lnSpc>
              <a:spcAft>
                <a:spcPts val="300"/>
              </a:spcAft>
            </a:pPr>
            <a:r>
              <a:rPr lang="en-US" sz="1000" b="1" dirty="0"/>
              <a:t>Beyond production costs</a:t>
            </a:r>
            <a:r>
              <a:rPr lang="en-US" sz="1000" dirty="0"/>
              <a:t>: Shipping and packaging are significant contributors to total study drug costs.</a:t>
            </a:r>
          </a:p>
          <a:p>
            <a:pPr>
              <a:lnSpc>
                <a:spcPct val="120000"/>
              </a:lnSpc>
              <a:spcAft>
                <a:spcPts val="300"/>
              </a:spcAft>
            </a:pPr>
            <a:endParaRPr lang="en-US" sz="1000" dirty="0"/>
          </a:p>
          <a:p>
            <a:pPr>
              <a:lnSpc>
                <a:spcPct val="120000"/>
              </a:lnSpc>
              <a:spcAft>
                <a:spcPts val="300"/>
              </a:spcAft>
            </a:pPr>
            <a:r>
              <a:rPr lang="en-US" sz="1000" b="1" dirty="0"/>
              <a:t>Trade-off—wastage vs. shipment frequency</a:t>
            </a:r>
            <a:r>
              <a:rPr lang="en-US" sz="1000" dirty="0"/>
              <a:t>: Reducing drug wastage may require smaller, more frequent shipments, which increases packaging and shipping expenses.</a:t>
            </a:r>
          </a:p>
          <a:p>
            <a:pPr>
              <a:lnSpc>
                <a:spcPct val="120000"/>
              </a:lnSpc>
              <a:spcAft>
                <a:spcPts val="300"/>
              </a:spcAft>
            </a:pPr>
            <a:endParaRPr lang="en-US" sz="1000" dirty="0"/>
          </a:p>
          <a:p>
            <a:pPr>
              <a:lnSpc>
                <a:spcPct val="120000"/>
              </a:lnSpc>
              <a:spcAft>
                <a:spcPts val="300"/>
              </a:spcAft>
            </a:pPr>
            <a:r>
              <a:rPr lang="en-US" sz="1000" b="1" dirty="0"/>
              <a:t>Cold-chain implications</a:t>
            </a:r>
            <a:r>
              <a:rPr lang="en-US" sz="1000" dirty="0"/>
              <a:t>: If the drug requires refrigeration, costs rise because temperature-controlled packaging and refrigerated transport are more expensive; in some cases, accepting more drug wastage can be economically preferable to frequent cold-chain shipments.</a:t>
            </a:r>
          </a:p>
          <a:p>
            <a:pPr>
              <a:lnSpc>
                <a:spcPct val="120000"/>
              </a:lnSpc>
              <a:spcAft>
                <a:spcPts val="300"/>
              </a:spcAft>
            </a:pPr>
            <a:endParaRPr lang="en-US" sz="1000" dirty="0"/>
          </a:p>
          <a:p>
            <a:pPr>
              <a:lnSpc>
                <a:spcPct val="120000"/>
              </a:lnSpc>
              <a:spcAft>
                <a:spcPts val="300"/>
              </a:spcAft>
            </a:pPr>
            <a:r>
              <a:rPr lang="en-US" sz="1000" b="1" dirty="0"/>
              <a:t>Stock-out consequences</a:t>
            </a:r>
            <a:r>
              <a:rPr lang="en-US" sz="1000" dirty="0"/>
              <a:t>: Excessive stock-outs can lead to lost patients and extended recruitment timelines, incurring additional operational costs.</a:t>
            </a:r>
          </a:p>
          <a:p>
            <a:pPr>
              <a:lnSpc>
                <a:spcPct val="120000"/>
              </a:lnSpc>
              <a:spcAft>
                <a:spcPts val="300"/>
              </a:spcAft>
            </a:pPr>
            <a:endParaRPr lang="en-US" sz="1000" dirty="0"/>
          </a:p>
          <a:p>
            <a:pPr>
              <a:lnSpc>
                <a:spcPct val="120000"/>
              </a:lnSpc>
              <a:spcAft>
                <a:spcPts val="300"/>
              </a:spcAft>
            </a:pPr>
            <a:r>
              <a:rPr lang="en-US" sz="1000" b="1" dirty="0"/>
              <a:t>Commercial timing risk</a:t>
            </a:r>
            <a:r>
              <a:rPr lang="en-US" sz="1000" dirty="0"/>
              <a:t>: With a finite patent life, study delays reduce the period of commercial exclusivity, limiting the window for profitability.</a:t>
            </a:r>
          </a:p>
        </p:txBody>
      </p:sp>
    </p:spTree>
    <p:extLst>
      <p:ext uri="{BB962C8B-B14F-4D97-AF65-F5344CB8AC3E}">
        <p14:creationId xmlns:p14="http://schemas.microsoft.com/office/powerpoint/2010/main" val="742447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DuneVTI">
  <a:themeElements>
    <a:clrScheme name="Dune Palett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ne_win32_DN_v2" id="{97A7A9A4-5677-45E2-BAC9-3A76DA18A86D}" vid="{E1353FFA-7ECE-4894-957E-EAB589AB12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D0DFC0F46755A40A7DDEC8D5AF69C06" ma:contentTypeVersion="7" ma:contentTypeDescription="Create a new document." ma:contentTypeScope="" ma:versionID="4ce1d88177e113eb0a3a09281b17e912">
  <xsd:schema xmlns:xsd="http://www.w3.org/2001/XMLSchema" xmlns:xs="http://www.w3.org/2001/XMLSchema" xmlns:p="http://schemas.microsoft.com/office/2006/metadata/properties" xmlns:ns2="0155dda2-6a3e-44e6-b689-a29ac6f81235" targetNamespace="http://schemas.microsoft.com/office/2006/metadata/properties" ma:root="true" ma:fieldsID="5fd3ef9c258373604f5bf7f6feb358bd" ns2:_="">
    <xsd:import namespace="0155dda2-6a3e-44e6-b689-a29ac6f8123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55dda2-6a3e-44e6-b689-a29ac6f812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t:contentTypeSchema xmlns:ct="http://schemas.microsoft.com/office/2006/metadata/contentType" xmlns:ma="http://schemas.microsoft.com/office/2006/metadata/properties/metaAttributes" ct:_="" ma:_="" ma:contentTypeName="Document" ma:contentTypeID="0x010100FF14C177C5482A48960B2C669C8F0CCD" ma:contentTypeVersion="5" ma:contentTypeDescription="Create a new document." ma:contentTypeScope="" ma:versionID="f54724f2d950332179169f3b41abf5d0">
  <xsd:schema xmlns:xsd="http://www.w3.org/2001/XMLSchema" xmlns:xs="http://www.w3.org/2001/XMLSchema" xmlns:p="http://schemas.microsoft.com/office/2006/metadata/properties" xmlns:ns2="44a56295-c29e-4898-8136-a54736c65b82" xmlns:ns3="649ce920-5376-4a23-b3b0-de51347f54bf" targetNamespace="http://schemas.microsoft.com/office/2006/metadata/properties" ma:root="true" ma:fieldsID="5747b4a9621a72c9352a885626539870" ns2:_="" ns3:_="">
    <xsd:import namespace="44a56295-c29e-4898-8136-a54736c65b82"/>
    <xsd:import namespace="649ce920-5376-4a23-b3b0-de51347f54bf"/>
    <xsd:element name="properties">
      <xsd:complexType>
        <xsd:sequence>
          <xsd:element name="documentManagement">
            <xsd:complexType>
              <xsd:all>
                <xsd:element ref="ns2:Descriptions" minOccurs="0"/>
                <xsd:element ref="ns2:Keyword" minOccurs="0"/>
                <xsd:element ref="ns3:MediaServiceMetadata" minOccurs="0"/>
                <xsd:element ref="ns3:MediaServiceFastMetadata"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56295-c29e-4898-8136-a54736c65b82" elementFormDefault="qualified">
    <xsd:import namespace="http://schemas.microsoft.com/office/2006/documentManagement/types"/>
    <xsd:import namespace="http://schemas.microsoft.com/office/infopath/2007/PartnerControls"/>
    <xsd:element name="Descriptions" ma:index="8" nillable="true" ma:displayName="Descriptions" ma:description="Describe your document to make it appear at the top of search results" ma:internalName="Descriptions">
      <xsd:simpleType>
        <xsd:restriction base="dms:Note">
          <xsd:maxLength value="255"/>
        </xsd:restriction>
      </xsd:simpleType>
    </xsd:element>
    <xsd:element name="Keyword" ma:index="9" nillable="true" ma:displayName="Keyword" ma:description="Enter list of terms separated by semi-colon(;)" ma:internalName="Keywor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49ce920-5376-4a23-b3b0-de51347f54bf"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927525-1778-48C4-B9FC-FDC50C1F70AF}">
  <ds:schemaRefs>
    <ds:schemaRef ds:uri="http://schemas.microsoft.com/office/2006/metadata/properties"/>
    <ds:schemaRef ds:uri="http://schemas.microsoft.com/office/infopath/2007/PartnerControls"/>
    <ds:schemaRef ds:uri="44a56295-c29e-4898-8136-a54736c65b82"/>
  </ds:schemaRefs>
</ds:datastoreItem>
</file>

<file path=customXml/itemProps2.xml><?xml version="1.0" encoding="utf-8"?>
<ds:datastoreItem xmlns:ds="http://schemas.openxmlformats.org/officeDocument/2006/customXml" ds:itemID="{195CDD29-CCD7-4AA6-BC94-530B3E1C09D9}">
  <ds:schemaRefs>
    <ds:schemaRef ds:uri="http://schemas.microsoft.com/sharepoint/v3/contenttype/forms"/>
  </ds:schemaRefs>
</ds:datastoreItem>
</file>

<file path=customXml/itemProps3.xml><?xml version="1.0" encoding="utf-8"?>
<ds:datastoreItem xmlns:ds="http://schemas.openxmlformats.org/officeDocument/2006/customXml" ds:itemID="{E46DD6BD-E93B-42D7-9A78-5891CF68FA0F}"/>
</file>

<file path=customXml/itemProps4.xml><?xml version="1.0" encoding="utf-8"?>
<ds:datastoreItem xmlns:ds="http://schemas.openxmlformats.org/officeDocument/2006/customXml" ds:itemID="{2C7BDB48-401D-4DB7-99BC-1DFE16234A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a56295-c29e-4898-8136-a54736c65b82"/>
    <ds:schemaRef ds:uri="649ce920-5376-4a23-b3b0-de51347f54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155</TotalTime>
  <Words>3117</Words>
  <Application>Microsoft Office PowerPoint</Application>
  <PresentationFormat>Widescreen</PresentationFormat>
  <Paragraphs>160</Paragraphs>
  <Slides>21</Slides>
  <Notes>21</Notes>
  <HiddenSlides>4</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DuneVTI</vt:lpstr>
      <vt:lpstr>Clinical Supply Chain Modeling and Optimization</vt:lpstr>
      <vt:lpstr>Meeting Program</vt:lpstr>
      <vt:lpstr>3 Stages of Clinical Supply Chain</vt:lpstr>
      <vt:lpstr>3 Stages of Clinical Supply Chain</vt:lpstr>
      <vt:lpstr>Single vs.  Multi- Echelon Optimization</vt:lpstr>
      <vt:lpstr>Optimization Goals in Clinical Supply Chain</vt:lpstr>
      <vt:lpstr>Drug minimization</vt:lpstr>
      <vt:lpstr>Stock-out tolerance</vt:lpstr>
      <vt:lpstr>Non-production  cost considerations</vt:lpstr>
      <vt:lpstr>Key Constraints in Supply Chain Modeling</vt:lpstr>
      <vt:lpstr>Labeling,  Number of Depots, and Enrollment Expectations </vt:lpstr>
      <vt:lpstr>Shelf life and  Temperature </vt:lpstr>
      <vt:lpstr>Resupply Lead Time  and Adaptive Stock Levels</vt:lpstr>
      <vt:lpstr>Shipment frequency and Demand uncertainty</vt:lpstr>
      <vt:lpstr>Shipment triggers and Screen fail rates</vt:lpstr>
      <vt:lpstr>Randomization characteristics affect predictability of treatment assignment</vt:lpstr>
      <vt:lpstr>Conclusion</vt:lpstr>
      <vt:lpstr>Current Operational Aspects and Practices</vt:lpstr>
      <vt:lpstr>RTSM management and vendor practices</vt:lpstr>
      <vt:lpstr>Kit storage &amp; Shelf Life</vt:lpstr>
      <vt:lpstr>Kit storage and distribution center 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Kleoudis, Christi</dc:creator>
  <cp:lastModifiedBy>Kleoudis, Christi</cp:lastModifiedBy>
  <cp:revision>2</cp:revision>
  <dcterms:created xsi:type="dcterms:W3CDTF">2025-11-20T19:26:31Z</dcterms:created>
  <dcterms:modified xsi:type="dcterms:W3CDTF">2025-12-04T14:10:38Z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0x010100ED0DFC0F46755A40A7DDEC8D5AF69C06</vt:lpwstr>
  </property>
</Properties>
</file>